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8CD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71" autoAdjust="0"/>
    <p:restoredTop sz="94660"/>
  </p:normalViewPr>
  <p:slideViewPr>
    <p:cSldViewPr snapToGrid="0">
      <p:cViewPr varScale="1">
        <p:scale>
          <a:sx n="73" d="100"/>
          <a:sy n="73" d="100"/>
        </p:scale>
        <p:origin x="54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ren Kaplan" userId="74b3a3c5-0de4-492b-9de0-324272078dd5" providerId="ADAL" clId="{C00FD6CF-33F3-48E2-822F-E8806847D663}"/>
  </pc:docChgLst>
  <pc:docChgLst>
    <pc:chgData name="Edwin Li" userId="511d25412f90d9f6" providerId="LiveId" clId="{F5F2FCDB-3EBC-41C4-9B9C-341F1EC423B8}"/>
    <pc:docChg chg="addSld modSld">
      <pc:chgData name="Edwin Li" userId="511d25412f90d9f6" providerId="LiveId" clId="{F5F2FCDB-3EBC-41C4-9B9C-341F1EC423B8}" dt="2019-08-21T23:40:45.248" v="0"/>
      <pc:docMkLst>
        <pc:docMk/>
      </pc:docMkLst>
      <pc:sldChg chg="add">
        <pc:chgData name="Edwin Li" userId="511d25412f90d9f6" providerId="LiveId" clId="{F5F2FCDB-3EBC-41C4-9B9C-341F1EC423B8}" dt="2019-08-21T23:40:45.248" v="0"/>
        <pc:sldMkLst>
          <pc:docMk/>
          <pc:sldMk cId="1633890286" sldId="262"/>
        </pc:sldMkLst>
      </pc:sldChg>
    </pc:docChg>
  </pc:docChgLst>
  <pc:docChgLst>
    <pc:chgData name="Soren Kaplan" userId="74b3a3c5-0de4-492b-9de0-324272078dd5" providerId="ADAL" clId="{C753B0C6-C656-4BC9-A04F-FFCD7E6643BB}"/>
  </pc:docChgLst>
  <pc:docChgLst>
    <pc:chgData name="Soren Kaplan" userId="74b3a3c5-0de4-492b-9de0-324272078dd5" providerId="ADAL" clId="{54D31045-32B1-425A-9A44-A4BD2BF6F077}"/>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703194" y="136525"/>
            <a:ext cx="9389745" cy="544512"/>
          </a:xfrm>
          <a:noFill/>
        </p:spPr>
        <p:txBody>
          <a:bodyPr>
            <a:normAutofit/>
          </a:bodyPr>
          <a:lstStyle>
            <a:lvl1pPr algn="l">
              <a:defRPr sz="2800">
                <a:solidFill>
                  <a:schemeClr val="accent1"/>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0FA28-B511-4565-8C8A-44DEE740CC90}"/>
              </a:ext>
            </a:extLst>
          </p:cNvPr>
          <p:cNvSpPr>
            <a:spLocks noGrp="1"/>
          </p:cNvSpPr>
          <p:nvPr>
            <p:ph idx="1"/>
          </p:nvPr>
        </p:nvSpPr>
        <p:spPr>
          <a:xfrm>
            <a:off x="257175" y="1274445"/>
            <a:ext cx="11704320" cy="4176713"/>
          </a:xfrm>
        </p:spPr>
        <p:txBody>
          <a:bodyPr>
            <a:normAutofit/>
          </a:bodyPr>
          <a:lstStyle/>
          <a:p>
            <a:pPr marL="0" indent="0">
              <a:buNone/>
            </a:pPr>
            <a:r>
              <a:rPr lang="en-US" dirty="0">
                <a:solidFill>
                  <a:schemeClr val="accent1"/>
                </a:solidFill>
                <a:latin typeface="Calibri" panose="020F0502020204030204" pitchFamily="34" charset="0"/>
                <a:cs typeface="Calibri" panose="020F0502020204030204" pitchFamily="34" charset="0"/>
              </a:rPr>
              <a:t>Simonson and Rosen’s Influence Mix is a tool to help marketers think about the impact of social media sites on customers’ purchasing decisions, in order to help them develop a successful marketing strategy. In their book Absolute Value, they describe three main factors which influence customers’ decisions. These include: Prior Preferences (P), Information from Marketers (M), and Input from Other people (O).</a:t>
            </a:r>
            <a:endParaRPr lang="en-US" sz="1200" dirty="0">
              <a:solidFill>
                <a:schemeClr val="accent1"/>
              </a:solidFill>
              <a:latin typeface="Calibri" panose="020F0502020204030204" pitchFamily="34" charset="0"/>
              <a:cs typeface="Calibri" panose="020F0502020204030204" pitchFamily="34" charset="0"/>
            </a:endParaRPr>
          </a:p>
          <a:p>
            <a:r>
              <a:rPr lang="en-US" sz="1200" dirty="0">
                <a:solidFill>
                  <a:srgbClr val="2D434D"/>
                </a:solidFill>
                <a:latin typeface="Calibri" panose="020F0502020204030204" pitchFamily="34" charset="0"/>
                <a:cs typeface="Calibri" panose="020F0502020204030204" pitchFamily="34" charset="0"/>
              </a:rPr>
              <a:t>Prior Preferences, Beliefs and Experiences - These purchases are usually low risk formed by habit and prior experience with a product. They mostly include routine purchases such as groceries and detergents. List benefits of this strategy.</a:t>
            </a:r>
          </a:p>
          <a:p>
            <a:r>
              <a:rPr lang="en-US" sz="1200" dirty="0">
                <a:solidFill>
                  <a:srgbClr val="2D434D"/>
                </a:solidFill>
                <a:latin typeface="Calibri" panose="020F0502020204030204" pitchFamily="34" charset="0"/>
                <a:cs typeface="Calibri" panose="020F0502020204030204" pitchFamily="34" charset="0"/>
              </a:rPr>
              <a:t>Information from Marketers - This purchasing factor is focused on emotional purchases of higher-end goods such as cars and jewelry and can be highly influenced by marketing campaigns. It is also used to persuade customers to switch from brands they know and try something new. List benefits of this strategy.</a:t>
            </a:r>
          </a:p>
          <a:p>
            <a:r>
              <a:rPr lang="en-US" sz="1200" dirty="0">
                <a:solidFill>
                  <a:srgbClr val="2D434D"/>
                </a:solidFill>
                <a:latin typeface="Calibri" panose="020F0502020204030204" pitchFamily="34" charset="0"/>
                <a:cs typeface="Calibri" panose="020F0502020204030204" pitchFamily="34" charset="0"/>
              </a:rPr>
              <a:t>Input From Other People - This third factor is where social media and online influence come into play. Potential customers look to online reviews for relatively important purchases such as phones and electronics. They want to be reassured that they product they buy will have a high level of reliability, quality and functionality, and are willing to put in the time to research these factors. List benefits of this strategy.</a:t>
            </a:r>
          </a:p>
          <a:p>
            <a:endParaRPr lang="en-US" sz="1200" dirty="0">
              <a:solidFill>
                <a:srgbClr val="2D434D"/>
              </a:solidFill>
              <a:latin typeface="Calibri" panose="020F0502020204030204" pitchFamily="34" charset="0"/>
              <a:cs typeface="Calibri" panose="020F0502020204030204" pitchFamily="34" charset="0"/>
            </a:endParaRPr>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Simonson &amp; Rosen’s Influence Mix Template</a:t>
            </a:r>
          </a:p>
        </p:txBody>
      </p:sp>
    </p:spTree>
    <p:extLst>
      <p:ext uri="{BB962C8B-B14F-4D97-AF65-F5344CB8AC3E}">
        <p14:creationId xmlns:p14="http://schemas.microsoft.com/office/powerpoint/2010/main" val="164324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Simonson &amp; Rosen’s Influence Mix Template</a:t>
            </a:r>
          </a:p>
        </p:txBody>
      </p:sp>
      <p:graphicFrame>
        <p:nvGraphicFramePr>
          <p:cNvPr id="4" name="Table 3">
            <a:extLst>
              <a:ext uri="{FF2B5EF4-FFF2-40B4-BE49-F238E27FC236}">
                <a16:creationId xmlns:a16="http://schemas.microsoft.com/office/drawing/2014/main" id="{96BF0ADA-FE65-A340-842F-614FC2B6B376}"/>
              </a:ext>
            </a:extLst>
          </p:cNvPr>
          <p:cNvGraphicFramePr>
            <a:graphicFrameLocks noGrp="1"/>
          </p:cNvGraphicFramePr>
          <p:nvPr>
            <p:extLst>
              <p:ext uri="{D42A27DB-BD31-4B8C-83A1-F6EECF244321}">
                <p14:modId xmlns:p14="http://schemas.microsoft.com/office/powerpoint/2010/main" val="540931020"/>
              </p:ext>
            </p:extLst>
          </p:nvPr>
        </p:nvGraphicFramePr>
        <p:xfrm>
          <a:off x="-1" y="1077687"/>
          <a:ext cx="12191998" cy="4702626"/>
        </p:xfrm>
        <a:graphic>
          <a:graphicData uri="http://schemas.openxmlformats.org/drawingml/2006/table">
            <a:tbl>
              <a:tblPr/>
              <a:tblGrid>
                <a:gridCol w="898891">
                  <a:extLst>
                    <a:ext uri="{9D8B030D-6E8A-4147-A177-3AD203B41FA5}">
                      <a16:colId xmlns:a16="http://schemas.microsoft.com/office/drawing/2014/main" val="2786264423"/>
                    </a:ext>
                  </a:extLst>
                </a:gridCol>
                <a:gridCol w="2599053">
                  <a:extLst>
                    <a:ext uri="{9D8B030D-6E8A-4147-A177-3AD203B41FA5}">
                      <a16:colId xmlns:a16="http://schemas.microsoft.com/office/drawing/2014/main" val="1021391510"/>
                    </a:ext>
                  </a:extLst>
                </a:gridCol>
                <a:gridCol w="8694054">
                  <a:extLst>
                    <a:ext uri="{9D8B030D-6E8A-4147-A177-3AD203B41FA5}">
                      <a16:colId xmlns:a16="http://schemas.microsoft.com/office/drawing/2014/main" val="1853031757"/>
                    </a:ext>
                  </a:extLst>
                </a:gridCol>
              </a:tblGrid>
              <a:tr h="1567542">
                <a:tc>
                  <a:txBody>
                    <a:bodyPr/>
                    <a:lstStyle/>
                    <a:p>
                      <a:pPr algn="ctr" fontAlgn="ctr"/>
                      <a:r>
                        <a:rPr lang="en-US" sz="1800" b="1" i="0" u="none" strike="noStrike" dirty="0">
                          <a:solidFill>
                            <a:srgbClr val="FFFFFF"/>
                          </a:solidFill>
                          <a:effectLst/>
                          <a:latin typeface="Calibri" panose="020F0502020204030204" pitchFamily="34" charset="0"/>
                        </a:rPr>
                        <a:t>P</a:t>
                      </a:r>
                    </a:p>
                  </a:txBody>
                  <a:tcPr marL="7252" marR="7252" marT="7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tc>
                  <a:txBody>
                    <a:bodyPr/>
                    <a:lstStyle/>
                    <a:p>
                      <a:pPr algn="ctr" fontAlgn="ctr"/>
                      <a:r>
                        <a:rPr lang="en-US" sz="1800" b="1" i="0" u="none" strike="noStrike" dirty="0">
                          <a:solidFill>
                            <a:srgbClr val="FFFFFF"/>
                          </a:solidFill>
                          <a:effectLst/>
                          <a:latin typeface="Calibri" panose="020F0502020204030204" pitchFamily="34" charset="0"/>
                        </a:rPr>
                        <a:t>Prior Preferences, Beliefs and Experiences</a:t>
                      </a:r>
                    </a:p>
                  </a:txBody>
                  <a:tcPr marL="7252" marR="7252" marT="7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marL="171450" indent="-171450" algn="l" fontAlgn="t">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 </a:t>
                      </a:r>
                    </a:p>
                  </a:txBody>
                  <a:tcPr marL="7252" marR="7252" marT="7252"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456704347"/>
                  </a:ext>
                </a:extLst>
              </a:tr>
              <a:tr h="1567542">
                <a:tc>
                  <a:txBody>
                    <a:bodyPr/>
                    <a:lstStyle/>
                    <a:p>
                      <a:pPr algn="ctr" fontAlgn="ctr"/>
                      <a:r>
                        <a:rPr lang="en-US" sz="1800" b="1" i="0" u="none" strike="noStrike" dirty="0">
                          <a:solidFill>
                            <a:srgbClr val="FFFFFF"/>
                          </a:solidFill>
                          <a:effectLst/>
                          <a:latin typeface="Calibri" panose="020F0502020204030204" pitchFamily="34" charset="0"/>
                        </a:rPr>
                        <a:t>M</a:t>
                      </a:r>
                    </a:p>
                  </a:txBody>
                  <a:tcPr marL="7252" marR="7252" marT="7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tc>
                  <a:txBody>
                    <a:bodyPr/>
                    <a:lstStyle/>
                    <a:p>
                      <a:pPr algn="ctr" fontAlgn="ctr"/>
                      <a:r>
                        <a:rPr lang="en-US" sz="1800" b="1" i="0" u="none" strike="noStrike" dirty="0">
                          <a:solidFill>
                            <a:srgbClr val="FFFFFF"/>
                          </a:solidFill>
                          <a:effectLst/>
                          <a:latin typeface="Calibri" panose="020F0502020204030204" pitchFamily="34" charset="0"/>
                        </a:rPr>
                        <a:t>Information from Marketers</a:t>
                      </a:r>
                    </a:p>
                  </a:txBody>
                  <a:tcPr marL="7252" marR="7252" marT="7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marL="171450" indent="-171450" algn="l" fontAlgn="t">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 </a:t>
                      </a:r>
                    </a:p>
                  </a:txBody>
                  <a:tcPr marL="7252" marR="7252" marT="7252"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2730916067"/>
                  </a:ext>
                </a:extLst>
              </a:tr>
              <a:tr h="1567542">
                <a:tc>
                  <a:txBody>
                    <a:bodyPr/>
                    <a:lstStyle/>
                    <a:p>
                      <a:pPr algn="ctr" fontAlgn="ctr"/>
                      <a:r>
                        <a:rPr lang="en-US" sz="1800" b="1" i="0" u="none" strike="noStrike" dirty="0">
                          <a:solidFill>
                            <a:srgbClr val="FFFFFF"/>
                          </a:solidFill>
                          <a:effectLst/>
                          <a:latin typeface="Calibri" panose="020F0502020204030204" pitchFamily="34" charset="0"/>
                        </a:rPr>
                        <a:t>O</a:t>
                      </a:r>
                    </a:p>
                  </a:txBody>
                  <a:tcPr marL="7252" marR="7252" marT="7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solidFill>
                  </a:tcPr>
                </a:tc>
                <a:tc>
                  <a:txBody>
                    <a:bodyPr/>
                    <a:lstStyle/>
                    <a:p>
                      <a:pPr algn="ctr" fontAlgn="ctr"/>
                      <a:r>
                        <a:rPr lang="en-US" sz="1800" b="1" i="0" u="none" strike="noStrike" dirty="0">
                          <a:solidFill>
                            <a:srgbClr val="FFFFFF"/>
                          </a:solidFill>
                          <a:effectLst/>
                          <a:latin typeface="Calibri" panose="020F0502020204030204" pitchFamily="34" charset="0"/>
                        </a:rPr>
                        <a:t>Input From Other People</a:t>
                      </a:r>
                    </a:p>
                  </a:txBody>
                  <a:tcPr marL="7252" marR="7252" marT="7252"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marL="171450" indent="-171450" algn="l" fontAlgn="t">
                        <a:buFont typeface="Arial" panose="020B0604020202020204" pitchFamily="34" charset="0"/>
                        <a:buChar char="•"/>
                      </a:pPr>
                      <a:r>
                        <a:rPr lang="en-US" sz="1200" b="0" i="0" u="none" strike="noStrike" dirty="0">
                          <a:solidFill>
                            <a:srgbClr val="000000"/>
                          </a:solidFill>
                          <a:effectLst/>
                          <a:latin typeface="Calibri" panose="020F0502020204030204" pitchFamily="34" charset="0"/>
                        </a:rPr>
                        <a:t> </a:t>
                      </a:r>
                    </a:p>
                  </a:txBody>
                  <a:tcPr marL="7252" marR="7252" marT="7252"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noFill/>
                      <a:prstDash val="solid"/>
                      <a:round/>
                      <a:headEnd type="none" w="med" len="med"/>
                      <a:tailEnd type="none" w="med" len="med"/>
                    </a:lnB>
                    <a:solidFill>
                      <a:srgbClr val="B4C6E7"/>
                    </a:solidFill>
                  </a:tcPr>
                </a:tc>
                <a:extLst>
                  <a:ext uri="{0D108BD9-81ED-4DB2-BD59-A6C34878D82A}">
                    <a16:rowId xmlns:a16="http://schemas.microsoft.com/office/drawing/2014/main" val="532632883"/>
                  </a:ext>
                </a:extLst>
              </a:tr>
            </a:tbl>
          </a:graphicData>
        </a:graphic>
      </p:graphicFrame>
    </p:spTree>
    <p:extLst>
      <p:ext uri="{BB962C8B-B14F-4D97-AF65-F5344CB8AC3E}">
        <p14:creationId xmlns:p14="http://schemas.microsoft.com/office/powerpoint/2010/main" val="1875387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9" ma:contentTypeDescription="Create a new document." ma:contentTypeScope="" ma:versionID="50cbc44397788b4434808b0e1e7a3615">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04f4d911db0aedf61c310a51e40a826b"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D2720B-28F1-4100-8F03-3AFF0D1F5C1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3C0CCCF-26B9-481C-8C22-86A5EA9073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4076</TotalTime>
  <Words>275</Words>
  <Application>Microsoft Office PowerPoint</Application>
  <PresentationFormat>Widescreen</PresentationFormat>
  <Paragraphs>15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Roboto</vt:lpstr>
      <vt:lpstr>Roboto Black</vt:lpstr>
      <vt:lpstr>Office Theme</vt:lpstr>
      <vt:lpstr>Simonson &amp; Rosen’s Influence Mix Template</vt:lpstr>
      <vt:lpstr>Simonson &amp; Rosen’s Influence Mix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ITS</cp:lastModifiedBy>
  <cp:revision>47</cp:revision>
  <dcterms:created xsi:type="dcterms:W3CDTF">2018-02-04T00:01:51Z</dcterms:created>
  <dcterms:modified xsi:type="dcterms:W3CDTF">2021-12-01T00:24:07Z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