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6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333" autoAdjust="0"/>
    <p:restoredTop sz="94660"/>
  </p:normalViewPr>
  <p:slideViewPr>
    <p:cSldViewPr snapToGrid="0">
      <p:cViewPr varScale="1">
        <p:scale>
          <a:sx n="73" d="100"/>
          <a:sy n="73" d="100"/>
        </p:scale>
        <p:origin x="36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ren Kaplan" userId="74b3a3c5-0de4-492b-9de0-324272078dd5" providerId="ADAL" clId="{C00FD6CF-33F3-48E2-822F-E8806847D663}"/>
  </pc:docChgLst>
  <pc:docChgLst>
    <pc:chgData name="Soren Kaplan" userId="74b3a3c5-0de4-492b-9de0-324272078dd5" providerId="ADAL" clId="{C753B0C6-C656-4BC9-A04F-FFCD7E6643BB}"/>
  </pc:docChgLst>
  <pc:docChgLst>
    <pc:chgData name="Soren Kaplan" userId="74b3a3c5-0de4-492b-9de0-324272078dd5" providerId="ADAL" clId="{54D31045-32B1-425A-9A44-A4BD2BF6F077}"/>
  </pc:docChgLst>
  <pc:docChgLst>
    <pc:chgData name="Edwin Li" userId="511d25412f90d9f6" providerId="LiveId" clId="{E04B1360-6266-4761-A74A-9A8A29C77299}"/>
    <pc:docChg chg="addSld modSld">
      <pc:chgData name="Edwin Li" userId="511d25412f90d9f6" providerId="LiveId" clId="{E04B1360-6266-4761-A74A-9A8A29C77299}" dt="2019-08-22T00:41:32.967" v="0"/>
      <pc:docMkLst>
        <pc:docMk/>
      </pc:docMkLst>
      <pc:sldChg chg="add">
        <pc:chgData name="Edwin Li" userId="511d25412f90d9f6" providerId="LiveId" clId="{E04B1360-6266-4761-A74A-9A8A29C77299}" dt="2019-08-22T00:41:32.967" v="0"/>
        <pc:sldMkLst>
          <pc:docMk/>
          <pc:sldMk cId="1633890286" sldId="26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703194" y="136525"/>
            <a:ext cx="9389745" cy="544512"/>
          </a:xfrm>
          <a:noFill/>
        </p:spPr>
        <p:txBody>
          <a:bodyPr>
            <a:normAutofit/>
          </a:bodyPr>
          <a:lstStyle>
            <a:lvl1pPr algn="l">
              <a:defRPr sz="2800">
                <a:solidFill>
                  <a:schemeClr val="accent1"/>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22906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C0FA28-B511-4565-8C8A-44DEE740CC90}"/>
              </a:ext>
            </a:extLst>
          </p:cNvPr>
          <p:cNvSpPr>
            <a:spLocks noGrp="1"/>
          </p:cNvSpPr>
          <p:nvPr>
            <p:ph idx="1"/>
          </p:nvPr>
        </p:nvSpPr>
        <p:spPr>
          <a:xfrm>
            <a:off x="257175" y="1274445"/>
            <a:ext cx="11704320" cy="4176713"/>
          </a:xfrm>
        </p:spPr>
        <p:txBody>
          <a:bodyPr>
            <a:normAutofit/>
          </a:bodyPr>
          <a:lstStyle/>
          <a:p>
            <a:pPr marL="0" indent="0">
              <a:buNone/>
            </a:pPr>
            <a:r>
              <a:rPr lang="en-US" dirty="0">
                <a:solidFill>
                  <a:schemeClr val="accent1"/>
                </a:solidFill>
                <a:latin typeface="Calibri" panose="020F0502020204030204" pitchFamily="34" charset="0"/>
                <a:cs typeface="Calibri" panose="020F0502020204030204" pitchFamily="34" charset="0"/>
              </a:rPr>
              <a:t>VRIO Analysis is an internal corporate investigation method used to identify and evaluate resources, with the goal of increasing competitive advantage. VRIO is an acronym for four criteria that are important for a company to consider: Value, Rarity, Imitability, and Organization.</a:t>
            </a:r>
          </a:p>
          <a:p>
            <a:pPr marL="0" indent="0">
              <a:buNone/>
            </a:pPr>
            <a:endParaRPr lang="en-US" dirty="0">
              <a:solidFill>
                <a:schemeClr val="accent1"/>
              </a:solidFill>
              <a:latin typeface="Calibri" panose="020F0502020204030204" pitchFamily="34" charset="0"/>
              <a:cs typeface="Calibri" panose="020F0502020204030204" pitchFamily="34" charset="0"/>
            </a:endParaRPr>
          </a:p>
          <a:p>
            <a:pPr marL="0" indent="0">
              <a:buNone/>
            </a:pPr>
            <a:r>
              <a:rPr lang="en-US" dirty="0">
                <a:solidFill>
                  <a:schemeClr val="accent1"/>
                </a:solidFill>
                <a:latin typeface="Calibri" panose="020F0502020204030204" pitchFamily="34" charset="0"/>
                <a:cs typeface="Calibri" panose="020F0502020204030204" pitchFamily="34" charset="0"/>
              </a:rPr>
              <a:t>Use this template to assess various resources/capabilities that you intend to use for competitive advantage.</a:t>
            </a:r>
          </a:p>
        </p:txBody>
      </p:sp>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VRIO Analysis Template</a:t>
            </a:r>
          </a:p>
        </p:txBody>
      </p:sp>
    </p:spTree>
    <p:extLst>
      <p:ext uri="{BB962C8B-B14F-4D97-AF65-F5344CB8AC3E}">
        <p14:creationId xmlns:p14="http://schemas.microsoft.com/office/powerpoint/2010/main" val="164324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4480285-65DC-4829-A0DE-CB9DB8063BBD}"/>
              </a:ext>
            </a:extLst>
          </p:cNvPr>
          <p:cNvSpPr>
            <a:spLocks noGrp="1"/>
          </p:cNvSpPr>
          <p:nvPr>
            <p:ph type="title"/>
          </p:nvPr>
        </p:nvSpPr>
        <p:spPr>
          <a:xfrm>
            <a:off x="2703194" y="136525"/>
            <a:ext cx="9389745" cy="544512"/>
          </a:xfrm>
        </p:spPr>
        <p:txBody>
          <a:bodyPr/>
          <a:lstStyle/>
          <a:p>
            <a:r>
              <a:rPr lang="en-US" b="1" dirty="0">
                <a:latin typeface="+mn-lt"/>
              </a:rPr>
              <a:t>VRIO Analysis Template</a:t>
            </a:r>
          </a:p>
        </p:txBody>
      </p:sp>
      <p:sp>
        <p:nvSpPr>
          <p:cNvPr id="63" name="Rectangle 62">
            <a:extLst>
              <a:ext uri="{FF2B5EF4-FFF2-40B4-BE49-F238E27FC236}">
                <a16:creationId xmlns:a16="http://schemas.microsoft.com/office/drawing/2014/main" id="{A3535F9E-5E44-47AD-AFA7-41B35122A0DE}"/>
              </a:ext>
            </a:extLst>
          </p:cNvPr>
          <p:cNvSpPr/>
          <p:nvPr/>
        </p:nvSpPr>
        <p:spPr>
          <a:xfrm>
            <a:off x="2156052" y="1841667"/>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64" name="Rectangle 63">
            <a:extLst>
              <a:ext uri="{FF2B5EF4-FFF2-40B4-BE49-F238E27FC236}">
                <a16:creationId xmlns:a16="http://schemas.microsoft.com/office/drawing/2014/main" id="{CEC60BD6-225A-4298-B8AD-4543B2373488}"/>
              </a:ext>
            </a:extLst>
          </p:cNvPr>
          <p:cNvSpPr/>
          <p:nvPr/>
        </p:nvSpPr>
        <p:spPr>
          <a:xfrm>
            <a:off x="4032864" y="1841667"/>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65" name="Rectangle 64">
            <a:extLst>
              <a:ext uri="{FF2B5EF4-FFF2-40B4-BE49-F238E27FC236}">
                <a16:creationId xmlns:a16="http://schemas.microsoft.com/office/drawing/2014/main" id="{F1E632FC-3AB6-4C40-8DB9-05DD41627BFF}"/>
              </a:ext>
            </a:extLst>
          </p:cNvPr>
          <p:cNvSpPr/>
          <p:nvPr/>
        </p:nvSpPr>
        <p:spPr>
          <a:xfrm>
            <a:off x="5900152" y="1841667"/>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66" name="Rectangle 65">
            <a:extLst>
              <a:ext uri="{FF2B5EF4-FFF2-40B4-BE49-F238E27FC236}">
                <a16:creationId xmlns:a16="http://schemas.microsoft.com/office/drawing/2014/main" id="{4D1C6034-F295-43CB-B451-486B650ACDBD}"/>
              </a:ext>
            </a:extLst>
          </p:cNvPr>
          <p:cNvSpPr/>
          <p:nvPr/>
        </p:nvSpPr>
        <p:spPr>
          <a:xfrm>
            <a:off x="7784940" y="1841667"/>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67" name="Rectangle 66">
            <a:extLst>
              <a:ext uri="{FF2B5EF4-FFF2-40B4-BE49-F238E27FC236}">
                <a16:creationId xmlns:a16="http://schemas.microsoft.com/office/drawing/2014/main" id="{3A19AA00-B3AD-4E94-9494-EB16F29305C7}"/>
              </a:ext>
            </a:extLst>
          </p:cNvPr>
          <p:cNvSpPr/>
          <p:nvPr/>
        </p:nvSpPr>
        <p:spPr>
          <a:xfrm>
            <a:off x="9669728" y="1841667"/>
            <a:ext cx="1827250" cy="6691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87" name="Rectangle 86">
            <a:extLst>
              <a:ext uri="{FF2B5EF4-FFF2-40B4-BE49-F238E27FC236}">
                <a16:creationId xmlns:a16="http://schemas.microsoft.com/office/drawing/2014/main" id="{893D94AD-B19F-425B-B723-2835C5D9B891}"/>
              </a:ext>
            </a:extLst>
          </p:cNvPr>
          <p:cNvSpPr/>
          <p:nvPr/>
        </p:nvSpPr>
        <p:spPr>
          <a:xfrm>
            <a:off x="2156052" y="2579551"/>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88" name="Rectangle 87">
            <a:extLst>
              <a:ext uri="{FF2B5EF4-FFF2-40B4-BE49-F238E27FC236}">
                <a16:creationId xmlns:a16="http://schemas.microsoft.com/office/drawing/2014/main" id="{A9C11C14-02C1-4433-9351-82D5685F4EA6}"/>
              </a:ext>
            </a:extLst>
          </p:cNvPr>
          <p:cNvSpPr/>
          <p:nvPr/>
        </p:nvSpPr>
        <p:spPr>
          <a:xfrm>
            <a:off x="4032864" y="2579551"/>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89" name="Rectangle 88">
            <a:extLst>
              <a:ext uri="{FF2B5EF4-FFF2-40B4-BE49-F238E27FC236}">
                <a16:creationId xmlns:a16="http://schemas.microsoft.com/office/drawing/2014/main" id="{79A65DD7-20FE-4572-A00E-69D4A9B51547}"/>
              </a:ext>
            </a:extLst>
          </p:cNvPr>
          <p:cNvSpPr/>
          <p:nvPr/>
        </p:nvSpPr>
        <p:spPr>
          <a:xfrm>
            <a:off x="5900152" y="2579551"/>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90" name="Rectangle 89">
            <a:extLst>
              <a:ext uri="{FF2B5EF4-FFF2-40B4-BE49-F238E27FC236}">
                <a16:creationId xmlns:a16="http://schemas.microsoft.com/office/drawing/2014/main" id="{EA6AE330-132B-467F-B755-82EC587C4C8D}"/>
              </a:ext>
            </a:extLst>
          </p:cNvPr>
          <p:cNvSpPr/>
          <p:nvPr/>
        </p:nvSpPr>
        <p:spPr>
          <a:xfrm>
            <a:off x="7784940" y="2579551"/>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91" name="Rectangle 90">
            <a:extLst>
              <a:ext uri="{FF2B5EF4-FFF2-40B4-BE49-F238E27FC236}">
                <a16:creationId xmlns:a16="http://schemas.microsoft.com/office/drawing/2014/main" id="{77E9E173-F5D0-4B93-997A-3F5267F65C36}"/>
              </a:ext>
            </a:extLst>
          </p:cNvPr>
          <p:cNvSpPr/>
          <p:nvPr/>
        </p:nvSpPr>
        <p:spPr>
          <a:xfrm>
            <a:off x="9669728" y="2579551"/>
            <a:ext cx="1827250" cy="6691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93" name="Rectangle 92">
            <a:extLst>
              <a:ext uri="{FF2B5EF4-FFF2-40B4-BE49-F238E27FC236}">
                <a16:creationId xmlns:a16="http://schemas.microsoft.com/office/drawing/2014/main" id="{6FCC22E8-BD7C-40BE-A1F0-40F56F52FC68}"/>
              </a:ext>
            </a:extLst>
          </p:cNvPr>
          <p:cNvSpPr/>
          <p:nvPr/>
        </p:nvSpPr>
        <p:spPr>
          <a:xfrm>
            <a:off x="2156052" y="3303197"/>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94" name="Rectangle 93">
            <a:extLst>
              <a:ext uri="{FF2B5EF4-FFF2-40B4-BE49-F238E27FC236}">
                <a16:creationId xmlns:a16="http://schemas.microsoft.com/office/drawing/2014/main" id="{6DF81979-B7D9-44AD-A9BB-420D9B4965B9}"/>
              </a:ext>
            </a:extLst>
          </p:cNvPr>
          <p:cNvSpPr/>
          <p:nvPr/>
        </p:nvSpPr>
        <p:spPr>
          <a:xfrm>
            <a:off x="4032864" y="3303197"/>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95" name="Rectangle 94">
            <a:extLst>
              <a:ext uri="{FF2B5EF4-FFF2-40B4-BE49-F238E27FC236}">
                <a16:creationId xmlns:a16="http://schemas.microsoft.com/office/drawing/2014/main" id="{38BA2A05-479D-44C6-A892-BF9AE4D9C99D}"/>
              </a:ext>
            </a:extLst>
          </p:cNvPr>
          <p:cNvSpPr/>
          <p:nvPr/>
        </p:nvSpPr>
        <p:spPr>
          <a:xfrm>
            <a:off x="5900152" y="3303197"/>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96" name="Rectangle 95">
            <a:extLst>
              <a:ext uri="{FF2B5EF4-FFF2-40B4-BE49-F238E27FC236}">
                <a16:creationId xmlns:a16="http://schemas.microsoft.com/office/drawing/2014/main" id="{D80556E1-12B0-4072-A349-7049BD3BBBF8}"/>
              </a:ext>
            </a:extLst>
          </p:cNvPr>
          <p:cNvSpPr/>
          <p:nvPr/>
        </p:nvSpPr>
        <p:spPr>
          <a:xfrm>
            <a:off x="7784940" y="3303197"/>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97" name="Rectangle 96">
            <a:extLst>
              <a:ext uri="{FF2B5EF4-FFF2-40B4-BE49-F238E27FC236}">
                <a16:creationId xmlns:a16="http://schemas.microsoft.com/office/drawing/2014/main" id="{758E1304-B5E1-4A03-8556-19A610D62E3F}"/>
              </a:ext>
            </a:extLst>
          </p:cNvPr>
          <p:cNvSpPr/>
          <p:nvPr/>
        </p:nvSpPr>
        <p:spPr>
          <a:xfrm>
            <a:off x="9669728" y="3303197"/>
            <a:ext cx="1827250" cy="6691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99" name="Rectangle 98">
            <a:extLst>
              <a:ext uri="{FF2B5EF4-FFF2-40B4-BE49-F238E27FC236}">
                <a16:creationId xmlns:a16="http://schemas.microsoft.com/office/drawing/2014/main" id="{627BF801-47A4-4942-9ACA-73C2465A4FC1}"/>
              </a:ext>
            </a:extLst>
          </p:cNvPr>
          <p:cNvSpPr/>
          <p:nvPr/>
        </p:nvSpPr>
        <p:spPr>
          <a:xfrm>
            <a:off x="2156052" y="4026553"/>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100" name="Rectangle 99">
            <a:extLst>
              <a:ext uri="{FF2B5EF4-FFF2-40B4-BE49-F238E27FC236}">
                <a16:creationId xmlns:a16="http://schemas.microsoft.com/office/drawing/2014/main" id="{F90D0A0A-E77F-40B8-9F43-7EAC307F2962}"/>
              </a:ext>
            </a:extLst>
          </p:cNvPr>
          <p:cNvSpPr/>
          <p:nvPr/>
        </p:nvSpPr>
        <p:spPr>
          <a:xfrm>
            <a:off x="4032864" y="4026553"/>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101" name="Rectangle 100">
            <a:extLst>
              <a:ext uri="{FF2B5EF4-FFF2-40B4-BE49-F238E27FC236}">
                <a16:creationId xmlns:a16="http://schemas.microsoft.com/office/drawing/2014/main" id="{B85F0893-E7FF-4717-B5FC-74E8FCF46A2C}"/>
              </a:ext>
            </a:extLst>
          </p:cNvPr>
          <p:cNvSpPr/>
          <p:nvPr/>
        </p:nvSpPr>
        <p:spPr>
          <a:xfrm>
            <a:off x="5900152" y="4026553"/>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102" name="Rectangle 101">
            <a:extLst>
              <a:ext uri="{FF2B5EF4-FFF2-40B4-BE49-F238E27FC236}">
                <a16:creationId xmlns:a16="http://schemas.microsoft.com/office/drawing/2014/main" id="{5779B08B-A62E-44EE-B630-6AA8819CFD09}"/>
              </a:ext>
            </a:extLst>
          </p:cNvPr>
          <p:cNvSpPr/>
          <p:nvPr/>
        </p:nvSpPr>
        <p:spPr>
          <a:xfrm>
            <a:off x="7784940" y="4026553"/>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103" name="Rectangle 102">
            <a:extLst>
              <a:ext uri="{FF2B5EF4-FFF2-40B4-BE49-F238E27FC236}">
                <a16:creationId xmlns:a16="http://schemas.microsoft.com/office/drawing/2014/main" id="{3F9CE004-F629-491A-9200-0885A2D5E0E9}"/>
              </a:ext>
            </a:extLst>
          </p:cNvPr>
          <p:cNvSpPr/>
          <p:nvPr/>
        </p:nvSpPr>
        <p:spPr>
          <a:xfrm>
            <a:off x="9669728" y="4026553"/>
            <a:ext cx="1827250" cy="6691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a:solidFill>
                  <a:schemeClr val="tx1"/>
                </a:solidFill>
              </a:rPr>
              <a:t> </a:t>
            </a:r>
          </a:p>
        </p:txBody>
      </p:sp>
      <p:sp>
        <p:nvSpPr>
          <p:cNvPr id="105" name="Rectangle 104">
            <a:extLst>
              <a:ext uri="{FF2B5EF4-FFF2-40B4-BE49-F238E27FC236}">
                <a16:creationId xmlns:a16="http://schemas.microsoft.com/office/drawing/2014/main" id="{E2C2DB85-EE68-4411-B866-69BC19FE8386}"/>
              </a:ext>
            </a:extLst>
          </p:cNvPr>
          <p:cNvSpPr/>
          <p:nvPr/>
        </p:nvSpPr>
        <p:spPr>
          <a:xfrm>
            <a:off x="583375" y="2576804"/>
            <a:ext cx="1552658" cy="66913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lumMod val="50000"/>
                  </a:schemeClr>
                </a:solidFill>
              </a:rPr>
              <a:t>Feature 2</a:t>
            </a:r>
          </a:p>
        </p:txBody>
      </p:sp>
      <p:sp>
        <p:nvSpPr>
          <p:cNvPr id="53" name="Rectangle 52">
            <a:extLst>
              <a:ext uri="{FF2B5EF4-FFF2-40B4-BE49-F238E27FC236}">
                <a16:creationId xmlns:a16="http://schemas.microsoft.com/office/drawing/2014/main" id="{B04BC9FE-05E7-CF46-97F2-21B3CC654C7F}"/>
              </a:ext>
            </a:extLst>
          </p:cNvPr>
          <p:cNvSpPr/>
          <p:nvPr/>
        </p:nvSpPr>
        <p:spPr>
          <a:xfrm>
            <a:off x="2156052" y="4739265"/>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54" name="Rectangle 53">
            <a:extLst>
              <a:ext uri="{FF2B5EF4-FFF2-40B4-BE49-F238E27FC236}">
                <a16:creationId xmlns:a16="http://schemas.microsoft.com/office/drawing/2014/main" id="{9D269589-F469-3243-B3AE-371AC281F3C2}"/>
              </a:ext>
            </a:extLst>
          </p:cNvPr>
          <p:cNvSpPr/>
          <p:nvPr/>
        </p:nvSpPr>
        <p:spPr>
          <a:xfrm>
            <a:off x="4032864" y="4739265"/>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60" name="Rectangle 59">
            <a:extLst>
              <a:ext uri="{FF2B5EF4-FFF2-40B4-BE49-F238E27FC236}">
                <a16:creationId xmlns:a16="http://schemas.microsoft.com/office/drawing/2014/main" id="{E065A31B-6572-EE4C-8F26-F696979237EA}"/>
              </a:ext>
            </a:extLst>
          </p:cNvPr>
          <p:cNvSpPr/>
          <p:nvPr/>
        </p:nvSpPr>
        <p:spPr>
          <a:xfrm>
            <a:off x="5900152" y="4739265"/>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61" name="Rectangle 60">
            <a:extLst>
              <a:ext uri="{FF2B5EF4-FFF2-40B4-BE49-F238E27FC236}">
                <a16:creationId xmlns:a16="http://schemas.microsoft.com/office/drawing/2014/main" id="{5A6823DA-7635-DE45-B16A-3BE25006CB7B}"/>
              </a:ext>
            </a:extLst>
          </p:cNvPr>
          <p:cNvSpPr/>
          <p:nvPr/>
        </p:nvSpPr>
        <p:spPr>
          <a:xfrm>
            <a:off x="7784940" y="4739265"/>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62" name="Rectangle 61">
            <a:extLst>
              <a:ext uri="{FF2B5EF4-FFF2-40B4-BE49-F238E27FC236}">
                <a16:creationId xmlns:a16="http://schemas.microsoft.com/office/drawing/2014/main" id="{32A19416-74A3-0C4C-A040-931CB24CA1DE}"/>
              </a:ext>
            </a:extLst>
          </p:cNvPr>
          <p:cNvSpPr/>
          <p:nvPr/>
        </p:nvSpPr>
        <p:spPr>
          <a:xfrm>
            <a:off x="9669728" y="4739265"/>
            <a:ext cx="1827250" cy="6691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68" name="Rectangle 67">
            <a:extLst>
              <a:ext uri="{FF2B5EF4-FFF2-40B4-BE49-F238E27FC236}">
                <a16:creationId xmlns:a16="http://schemas.microsoft.com/office/drawing/2014/main" id="{12126C98-AE5A-444F-8AF1-8E06BFCBF96C}"/>
              </a:ext>
            </a:extLst>
          </p:cNvPr>
          <p:cNvSpPr/>
          <p:nvPr/>
        </p:nvSpPr>
        <p:spPr>
          <a:xfrm>
            <a:off x="2156052" y="5462621"/>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69" name="Rectangle 68">
            <a:extLst>
              <a:ext uri="{FF2B5EF4-FFF2-40B4-BE49-F238E27FC236}">
                <a16:creationId xmlns:a16="http://schemas.microsoft.com/office/drawing/2014/main" id="{EA82E058-EA2D-954A-ADE1-9F9F317EC82F}"/>
              </a:ext>
            </a:extLst>
          </p:cNvPr>
          <p:cNvSpPr/>
          <p:nvPr/>
        </p:nvSpPr>
        <p:spPr>
          <a:xfrm>
            <a:off x="4032864" y="5462621"/>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70" name="Rectangle 69">
            <a:extLst>
              <a:ext uri="{FF2B5EF4-FFF2-40B4-BE49-F238E27FC236}">
                <a16:creationId xmlns:a16="http://schemas.microsoft.com/office/drawing/2014/main" id="{5DD603A0-7749-4D4C-9AF7-1CB51204FFF2}"/>
              </a:ext>
            </a:extLst>
          </p:cNvPr>
          <p:cNvSpPr/>
          <p:nvPr/>
        </p:nvSpPr>
        <p:spPr>
          <a:xfrm>
            <a:off x="5900152" y="5462621"/>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71" name="Rectangle 70">
            <a:extLst>
              <a:ext uri="{FF2B5EF4-FFF2-40B4-BE49-F238E27FC236}">
                <a16:creationId xmlns:a16="http://schemas.microsoft.com/office/drawing/2014/main" id="{A74A2784-A389-384C-BC36-BF5FC3D1E3F4}"/>
              </a:ext>
            </a:extLst>
          </p:cNvPr>
          <p:cNvSpPr/>
          <p:nvPr/>
        </p:nvSpPr>
        <p:spPr>
          <a:xfrm>
            <a:off x="7784940" y="5462621"/>
            <a:ext cx="1827250" cy="669137"/>
          </a:xfrm>
          <a:prstGeom prst="rect">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solidFill>
              </a:rPr>
              <a:t> </a:t>
            </a:r>
          </a:p>
        </p:txBody>
      </p:sp>
      <p:sp>
        <p:nvSpPr>
          <p:cNvPr id="72" name="Rectangle 71">
            <a:extLst>
              <a:ext uri="{FF2B5EF4-FFF2-40B4-BE49-F238E27FC236}">
                <a16:creationId xmlns:a16="http://schemas.microsoft.com/office/drawing/2014/main" id="{7BD0AC17-B35A-D44C-A20E-0728B132EFE7}"/>
              </a:ext>
            </a:extLst>
          </p:cNvPr>
          <p:cNvSpPr/>
          <p:nvPr/>
        </p:nvSpPr>
        <p:spPr>
          <a:xfrm>
            <a:off x="9669728" y="5462621"/>
            <a:ext cx="1827250" cy="6691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a:solidFill>
                  <a:schemeClr val="tx1"/>
                </a:solidFill>
              </a:rPr>
              <a:t> </a:t>
            </a:r>
          </a:p>
        </p:txBody>
      </p:sp>
      <p:sp>
        <p:nvSpPr>
          <p:cNvPr id="73" name="Rectangle 72">
            <a:extLst>
              <a:ext uri="{FF2B5EF4-FFF2-40B4-BE49-F238E27FC236}">
                <a16:creationId xmlns:a16="http://schemas.microsoft.com/office/drawing/2014/main" id="{E22AAA90-B0F2-1A49-8F33-AB005B71B4DE}"/>
              </a:ext>
            </a:extLst>
          </p:cNvPr>
          <p:cNvSpPr/>
          <p:nvPr/>
        </p:nvSpPr>
        <p:spPr>
          <a:xfrm>
            <a:off x="590385" y="1841667"/>
            <a:ext cx="1552658" cy="66913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lumMod val="50000"/>
                  </a:schemeClr>
                </a:solidFill>
              </a:rPr>
              <a:t>Feature 1</a:t>
            </a:r>
          </a:p>
        </p:txBody>
      </p:sp>
      <p:sp>
        <p:nvSpPr>
          <p:cNvPr id="74" name="Rectangle 73">
            <a:extLst>
              <a:ext uri="{FF2B5EF4-FFF2-40B4-BE49-F238E27FC236}">
                <a16:creationId xmlns:a16="http://schemas.microsoft.com/office/drawing/2014/main" id="{CEE6336B-D886-6F42-B7CC-AE2C9C2F52CE}"/>
              </a:ext>
            </a:extLst>
          </p:cNvPr>
          <p:cNvSpPr/>
          <p:nvPr/>
        </p:nvSpPr>
        <p:spPr>
          <a:xfrm>
            <a:off x="590385" y="3303196"/>
            <a:ext cx="1552658" cy="66913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lumMod val="50000"/>
                  </a:schemeClr>
                </a:solidFill>
              </a:rPr>
              <a:t>Feature 3</a:t>
            </a:r>
          </a:p>
        </p:txBody>
      </p:sp>
      <p:sp>
        <p:nvSpPr>
          <p:cNvPr id="75" name="Rectangle 74">
            <a:extLst>
              <a:ext uri="{FF2B5EF4-FFF2-40B4-BE49-F238E27FC236}">
                <a16:creationId xmlns:a16="http://schemas.microsoft.com/office/drawing/2014/main" id="{70D2AB5B-3A6F-6C45-8074-4276FA34A808}"/>
              </a:ext>
            </a:extLst>
          </p:cNvPr>
          <p:cNvSpPr/>
          <p:nvPr/>
        </p:nvSpPr>
        <p:spPr>
          <a:xfrm>
            <a:off x="590385" y="4023806"/>
            <a:ext cx="1552658" cy="66913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lumMod val="50000"/>
                  </a:schemeClr>
                </a:solidFill>
              </a:rPr>
              <a:t>Feature 4</a:t>
            </a:r>
          </a:p>
        </p:txBody>
      </p:sp>
      <p:sp>
        <p:nvSpPr>
          <p:cNvPr id="76" name="Rectangle 75">
            <a:extLst>
              <a:ext uri="{FF2B5EF4-FFF2-40B4-BE49-F238E27FC236}">
                <a16:creationId xmlns:a16="http://schemas.microsoft.com/office/drawing/2014/main" id="{2F756927-57DE-E346-B8A0-9819114F5BE3}"/>
              </a:ext>
            </a:extLst>
          </p:cNvPr>
          <p:cNvSpPr/>
          <p:nvPr/>
        </p:nvSpPr>
        <p:spPr>
          <a:xfrm>
            <a:off x="590385" y="4753207"/>
            <a:ext cx="1552658" cy="66913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lumMod val="50000"/>
                  </a:schemeClr>
                </a:solidFill>
              </a:rPr>
              <a:t>Feature 5</a:t>
            </a:r>
          </a:p>
        </p:txBody>
      </p:sp>
      <p:sp>
        <p:nvSpPr>
          <p:cNvPr id="77" name="Rectangle 76">
            <a:extLst>
              <a:ext uri="{FF2B5EF4-FFF2-40B4-BE49-F238E27FC236}">
                <a16:creationId xmlns:a16="http://schemas.microsoft.com/office/drawing/2014/main" id="{D578C81B-C187-0246-92AA-A9FC76C5776B}"/>
              </a:ext>
            </a:extLst>
          </p:cNvPr>
          <p:cNvSpPr/>
          <p:nvPr/>
        </p:nvSpPr>
        <p:spPr>
          <a:xfrm>
            <a:off x="590385" y="5476853"/>
            <a:ext cx="1552658" cy="66913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lumMod val="50000"/>
                  </a:schemeClr>
                </a:solidFill>
              </a:rPr>
              <a:t>Feature 6</a:t>
            </a:r>
          </a:p>
        </p:txBody>
      </p:sp>
      <p:sp>
        <p:nvSpPr>
          <p:cNvPr id="78" name="Rectangle 77">
            <a:extLst>
              <a:ext uri="{FF2B5EF4-FFF2-40B4-BE49-F238E27FC236}">
                <a16:creationId xmlns:a16="http://schemas.microsoft.com/office/drawing/2014/main" id="{73E9C0DE-00F3-EB49-A4F1-794192A7442F}"/>
              </a:ext>
            </a:extLst>
          </p:cNvPr>
          <p:cNvSpPr/>
          <p:nvPr/>
        </p:nvSpPr>
        <p:spPr>
          <a:xfrm>
            <a:off x="590385" y="1129802"/>
            <a:ext cx="1552658" cy="66913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Features / Resources</a:t>
            </a:r>
          </a:p>
        </p:txBody>
      </p:sp>
      <p:sp>
        <p:nvSpPr>
          <p:cNvPr id="79" name="Rectangle 78">
            <a:extLst>
              <a:ext uri="{FF2B5EF4-FFF2-40B4-BE49-F238E27FC236}">
                <a16:creationId xmlns:a16="http://schemas.microsoft.com/office/drawing/2014/main" id="{ECBB5198-4C20-8F4B-8123-24D2870D13FA}"/>
              </a:ext>
            </a:extLst>
          </p:cNvPr>
          <p:cNvSpPr/>
          <p:nvPr/>
        </p:nvSpPr>
        <p:spPr>
          <a:xfrm>
            <a:off x="2156053" y="1128955"/>
            <a:ext cx="1827249" cy="669137"/>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Value</a:t>
            </a:r>
          </a:p>
          <a:p>
            <a:pPr algn="ctr"/>
            <a:r>
              <a:rPr lang="en-US" sz="1200" dirty="0"/>
              <a:t>(is it valuable?)</a:t>
            </a:r>
          </a:p>
        </p:txBody>
      </p:sp>
      <p:sp>
        <p:nvSpPr>
          <p:cNvPr id="81" name="Rectangle 80">
            <a:extLst>
              <a:ext uri="{FF2B5EF4-FFF2-40B4-BE49-F238E27FC236}">
                <a16:creationId xmlns:a16="http://schemas.microsoft.com/office/drawing/2014/main" id="{1ED0619E-C4DE-D947-9195-B0CE205E245A}"/>
              </a:ext>
            </a:extLst>
          </p:cNvPr>
          <p:cNvSpPr/>
          <p:nvPr/>
        </p:nvSpPr>
        <p:spPr>
          <a:xfrm>
            <a:off x="4032865" y="1118021"/>
            <a:ext cx="1827249" cy="669137"/>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Rarity</a:t>
            </a:r>
          </a:p>
          <a:p>
            <a:pPr algn="ctr"/>
            <a:r>
              <a:rPr lang="en-US" sz="1200" dirty="0"/>
              <a:t>(is it rare?)</a:t>
            </a:r>
          </a:p>
        </p:txBody>
      </p:sp>
      <p:sp>
        <p:nvSpPr>
          <p:cNvPr id="82" name="Rectangle 81">
            <a:extLst>
              <a:ext uri="{FF2B5EF4-FFF2-40B4-BE49-F238E27FC236}">
                <a16:creationId xmlns:a16="http://schemas.microsoft.com/office/drawing/2014/main" id="{F5F71508-FAC0-2347-B4EE-BF1922FD6D59}"/>
              </a:ext>
            </a:extLst>
          </p:cNvPr>
          <p:cNvSpPr/>
          <p:nvPr/>
        </p:nvSpPr>
        <p:spPr>
          <a:xfrm>
            <a:off x="5900152" y="1118021"/>
            <a:ext cx="1827249" cy="669137"/>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Imitability</a:t>
            </a:r>
          </a:p>
          <a:p>
            <a:pPr algn="ctr"/>
            <a:r>
              <a:rPr lang="en-US" sz="1200" dirty="0"/>
              <a:t>(is it hard to imitate?)</a:t>
            </a:r>
          </a:p>
        </p:txBody>
      </p:sp>
      <p:sp>
        <p:nvSpPr>
          <p:cNvPr id="83" name="Rectangle 82">
            <a:extLst>
              <a:ext uri="{FF2B5EF4-FFF2-40B4-BE49-F238E27FC236}">
                <a16:creationId xmlns:a16="http://schemas.microsoft.com/office/drawing/2014/main" id="{83E00119-D78E-8644-B69D-7A7CFDC785DC}"/>
              </a:ext>
            </a:extLst>
          </p:cNvPr>
          <p:cNvSpPr/>
          <p:nvPr/>
        </p:nvSpPr>
        <p:spPr>
          <a:xfrm>
            <a:off x="7784941" y="1118021"/>
            <a:ext cx="1827249" cy="669137"/>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Organization</a:t>
            </a:r>
          </a:p>
          <a:p>
            <a:pPr algn="ctr"/>
            <a:r>
              <a:rPr lang="en-US" sz="1200" dirty="0"/>
              <a:t>(are we organized around it?)</a:t>
            </a:r>
          </a:p>
        </p:txBody>
      </p:sp>
      <p:sp>
        <p:nvSpPr>
          <p:cNvPr id="84" name="Rectangle 83">
            <a:extLst>
              <a:ext uri="{FF2B5EF4-FFF2-40B4-BE49-F238E27FC236}">
                <a16:creationId xmlns:a16="http://schemas.microsoft.com/office/drawing/2014/main" id="{9AD1CA89-BBDF-7642-8DCD-879C54E4FCD8}"/>
              </a:ext>
            </a:extLst>
          </p:cNvPr>
          <p:cNvSpPr/>
          <p:nvPr/>
        </p:nvSpPr>
        <p:spPr>
          <a:xfrm>
            <a:off x="9669729" y="1118021"/>
            <a:ext cx="1827249" cy="6691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lumMod val="50000"/>
                  </a:schemeClr>
                </a:solidFill>
              </a:rPr>
              <a:t>RECOMMENDATIONS</a:t>
            </a:r>
          </a:p>
        </p:txBody>
      </p:sp>
    </p:spTree>
    <p:extLst>
      <p:ext uri="{BB962C8B-B14F-4D97-AF65-F5344CB8AC3E}">
        <p14:creationId xmlns:p14="http://schemas.microsoft.com/office/powerpoint/2010/main" val="3197819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9" ma:contentTypeDescription="Create a new document." ma:contentTypeScope="" ma:versionID="50cbc44397788b4434808b0e1e7a3615">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04f4d911db0aedf61c310a51e40a826b"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53C0CCCF-26B9-481C-8C22-86A5EA9073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4367</TotalTime>
  <Words>144</Words>
  <Application>Microsoft Office PowerPoint</Application>
  <PresentationFormat>Widescreen</PresentationFormat>
  <Paragraphs>51</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Roboto</vt:lpstr>
      <vt:lpstr>Roboto Black</vt:lpstr>
      <vt:lpstr>Office Theme</vt:lpstr>
      <vt:lpstr>VRIO Analysis Template</vt:lpstr>
      <vt:lpstr>VRIO Analysis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ITS</cp:lastModifiedBy>
  <cp:revision>47</cp:revision>
  <dcterms:created xsi:type="dcterms:W3CDTF">2018-02-04T00:01:51Z</dcterms:created>
  <dcterms:modified xsi:type="dcterms:W3CDTF">2021-12-01T00:33:38Z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