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0" r:id="rId5"/>
    <p:sldId id="273"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DC3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28" autoAdjust="0"/>
    <p:restoredTop sz="94660"/>
  </p:normalViewPr>
  <p:slideViewPr>
    <p:cSldViewPr snapToGrid="0">
      <p:cViewPr varScale="1">
        <p:scale>
          <a:sx n="73" d="100"/>
          <a:sy n="73" d="100"/>
        </p:scale>
        <p:origin x="54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ren Kaplan" userId="74b3a3c5-0de4-492b-9de0-324272078dd5" providerId="ADAL" clId="{C00FD6CF-33F3-48E2-822F-E8806847D663}"/>
  </pc:docChgLst>
  <pc:docChgLst>
    <pc:chgData name="Soren Kaplan" userId="74b3a3c5-0de4-492b-9de0-324272078dd5" providerId="ADAL" clId="{C753B0C6-C656-4BC9-A04F-FFCD7E6643BB}"/>
  </pc:docChgLst>
  <pc:docChgLst>
    <pc:chgData name="Soren Kaplan" userId="74b3a3c5-0de4-492b-9de0-324272078dd5" providerId="ADAL" clId="{54D31045-32B1-425A-9A44-A4BD2BF6F077}"/>
  </pc:docChgLst>
  <pc:docChgLst>
    <pc:chgData name="Edwin Li" userId="511d25412f90d9f6" providerId="LiveId" clId="{F88A8B86-F3C2-4F22-91FD-8A9EB9129094}"/>
    <pc:docChg chg="addSld modSld sldOrd">
      <pc:chgData name="Edwin Li" userId="511d25412f90d9f6" providerId="LiveId" clId="{F88A8B86-F3C2-4F22-91FD-8A9EB9129094}" dt="2019-08-22T00:32:39.302" v="1"/>
      <pc:docMkLst>
        <pc:docMk/>
      </pc:docMkLst>
      <pc:sldChg chg="add ord">
        <pc:chgData name="Edwin Li" userId="511d25412f90d9f6" providerId="LiveId" clId="{F88A8B86-F3C2-4F22-91FD-8A9EB9129094}" dt="2019-08-22T00:32:39.302" v="1"/>
        <pc:sldMkLst>
          <pc:docMk/>
          <pc:sldMk cId="1633890286" sldId="27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703194" y="136525"/>
            <a:ext cx="9389745" cy="544512"/>
          </a:xfrm>
          <a:noFill/>
        </p:spPr>
        <p:txBody>
          <a:bodyPr>
            <a:normAutofit/>
          </a:bodyPr>
          <a:lstStyle>
            <a:lvl1pPr algn="l">
              <a:defRPr sz="2800">
                <a:solidFill>
                  <a:schemeClr val="accent1"/>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49268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722906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C0FA28-B511-4565-8C8A-44DEE740CC90}"/>
              </a:ext>
            </a:extLst>
          </p:cNvPr>
          <p:cNvSpPr>
            <a:spLocks noGrp="1"/>
          </p:cNvSpPr>
          <p:nvPr>
            <p:ph idx="1"/>
          </p:nvPr>
        </p:nvSpPr>
        <p:spPr>
          <a:xfrm>
            <a:off x="257175" y="1274445"/>
            <a:ext cx="11704320" cy="4176713"/>
          </a:xfrm>
        </p:spPr>
        <p:txBody>
          <a:bodyPr>
            <a:normAutofit/>
          </a:bodyPr>
          <a:lstStyle/>
          <a:p>
            <a:pPr marL="0" indent="0">
              <a:buNone/>
            </a:pPr>
            <a:r>
              <a:rPr lang="en-US" dirty="0">
                <a:solidFill>
                  <a:schemeClr val="accent1"/>
                </a:solidFill>
                <a:latin typeface="Calibri" panose="020F0502020204030204" pitchFamily="34" charset="0"/>
                <a:cs typeface="Calibri" panose="020F0502020204030204" pitchFamily="34" charset="0"/>
              </a:rPr>
              <a:t>Value Chain Analysis is a method that can be used to identify all the tasks related to the creation and delivery of a product, service, or process. Value Chain Analysis process also helps determine the source of the organization’s competitive advantage. More specifically, the activities the organization decides to take on internally are typically linked to their attainment of competitive advantage. A Value Chain Analysis breaks down organizational tasks into two categories: Primary activities and Support activities.</a:t>
            </a:r>
            <a:endParaRPr lang="en-US" sz="1500" dirty="0">
              <a:solidFill>
                <a:srgbClr val="2D434D"/>
              </a:solidFill>
              <a:latin typeface="Calibri" panose="020F0502020204030204" pitchFamily="34" charset="0"/>
              <a:cs typeface="Calibri" panose="020F0502020204030204" pitchFamily="34" charset="0"/>
            </a:endParaRPr>
          </a:p>
        </p:txBody>
      </p:sp>
      <p:sp>
        <p:nvSpPr>
          <p:cNvPr id="7" name="Title 6">
            <a:extLst>
              <a:ext uri="{FF2B5EF4-FFF2-40B4-BE49-F238E27FC236}">
                <a16:creationId xmlns:a16="http://schemas.microsoft.com/office/drawing/2014/main" id="{0E5312BC-D894-4EF1-B411-739DA565E3FB}"/>
              </a:ext>
            </a:extLst>
          </p:cNvPr>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Value Chain Analysis Template</a:t>
            </a:r>
          </a:p>
        </p:txBody>
      </p:sp>
    </p:spTree>
    <p:extLst>
      <p:ext uri="{BB962C8B-B14F-4D97-AF65-F5344CB8AC3E}">
        <p14:creationId xmlns:p14="http://schemas.microsoft.com/office/powerpoint/2010/main" val="1643245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rrow: Pentagon 1">
            <a:extLst>
              <a:ext uri="{FF2B5EF4-FFF2-40B4-BE49-F238E27FC236}">
                <a16:creationId xmlns:a16="http://schemas.microsoft.com/office/drawing/2014/main" id="{65C4A4D8-FBD7-44E3-B822-1DA618195ABB}"/>
              </a:ext>
            </a:extLst>
          </p:cNvPr>
          <p:cNvSpPr/>
          <p:nvPr/>
        </p:nvSpPr>
        <p:spPr>
          <a:xfrm>
            <a:off x="635699" y="977460"/>
            <a:ext cx="11074399" cy="5461440"/>
          </a:xfrm>
          <a:prstGeom prst="homePlate">
            <a:avLst>
              <a:gd name="adj" fmla="val 27187"/>
            </a:avLst>
          </a:prstGeom>
          <a:solidFill>
            <a:srgbClr val="FFF2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6">
            <a:extLst>
              <a:ext uri="{FF2B5EF4-FFF2-40B4-BE49-F238E27FC236}">
                <a16:creationId xmlns:a16="http://schemas.microsoft.com/office/drawing/2014/main" id="{0E5312BC-D894-4EF1-B411-739DA565E3FB}"/>
              </a:ext>
            </a:extLst>
          </p:cNvPr>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Value Chain Analysis Template</a:t>
            </a:r>
          </a:p>
        </p:txBody>
      </p:sp>
      <p:sp>
        <p:nvSpPr>
          <p:cNvPr id="3" name="Right Triangle 2">
            <a:extLst>
              <a:ext uri="{FF2B5EF4-FFF2-40B4-BE49-F238E27FC236}">
                <a16:creationId xmlns:a16="http://schemas.microsoft.com/office/drawing/2014/main" id="{889E3E07-64D2-401A-A39C-FEAF6914ACFF}"/>
              </a:ext>
            </a:extLst>
          </p:cNvPr>
          <p:cNvSpPr/>
          <p:nvPr/>
        </p:nvSpPr>
        <p:spPr>
          <a:xfrm>
            <a:off x="10224203" y="978616"/>
            <a:ext cx="172081" cy="313738"/>
          </a:xfrm>
          <a:prstGeom prst="rtTriangle">
            <a:avLst/>
          </a:prstGeom>
          <a:solidFill>
            <a:srgbClr val="FFB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Triangle 21">
            <a:extLst>
              <a:ext uri="{FF2B5EF4-FFF2-40B4-BE49-F238E27FC236}">
                <a16:creationId xmlns:a16="http://schemas.microsoft.com/office/drawing/2014/main" id="{974A9FCB-A227-4B38-857C-AFF65562AD99}"/>
              </a:ext>
            </a:extLst>
          </p:cNvPr>
          <p:cNvSpPr/>
          <p:nvPr/>
        </p:nvSpPr>
        <p:spPr>
          <a:xfrm flipV="1">
            <a:off x="10224201" y="6132067"/>
            <a:ext cx="172081" cy="313738"/>
          </a:xfrm>
          <a:prstGeom prst="rtTriangle">
            <a:avLst/>
          </a:prstGeom>
          <a:solidFill>
            <a:srgbClr val="FFB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36495A3-285C-B841-9269-4AFA9109D33F}"/>
              </a:ext>
            </a:extLst>
          </p:cNvPr>
          <p:cNvSpPr/>
          <p:nvPr/>
        </p:nvSpPr>
        <p:spPr>
          <a:xfrm rot="16200000">
            <a:off x="5272775" y="-3659075"/>
            <a:ext cx="314353" cy="9588502"/>
          </a:xfrm>
          <a:prstGeom prst="rect">
            <a:avLst/>
          </a:prstGeom>
          <a:solidFill>
            <a:srgbClr val="FFB2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600" dirty="0"/>
              <a:t>Supportive Activities</a:t>
            </a:r>
          </a:p>
        </p:txBody>
      </p:sp>
      <p:sp>
        <p:nvSpPr>
          <p:cNvPr id="20" name="Rectangle 19">
            <a:extLst>
              <a:ext uri="{FF2B5EF4-FFF2-40B4-BE49-F238E27FC236}">
                <a16:creationId xmlns:a16="http://schemas.microsoft.com/office/drawing/2014/main" id="{78DDD1DF-6537-4395-B126-7D5E14D397BB}"/>
              </a:ext>
            </a:extLst>
          </p:cNvPr>
          <p:cNvSpPr/>
          <p:nvPr/>
        </p:nvSpPr>
        <p:spPr>
          <a:xfrm rot="5400000" flipV="1">
            <a:off x="5272773" y="1494376"/>
            <a:ext cx="314353" cy="9588502"/>
          </a:xfrm>
          <a:prstGeom prst="rect">
            <a:avLst/>
          </a:prstGeom>
          <a:solidFill>
            <a:srgbClr val="FFB2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600" dirty="0"/>
              <a:t>Primary Activities</a:t>
            </a:r>
          </a:p>
        </p:txBody>
      </p:sp>
      <p:sp>
        <p:nvSpPr>
          <p:cNvPr id="27" name="Arrow: Pentagon 26">
            <a:extLst>
              <a:ext uri="{FF2B5EF4-FFF2-40B4-BE49-F238E27FC236}">
                <a16:creationId xmlns:a16="http://schemas.microsoft.com/office/drawing/2014/main" id="{D5B07FE8-2377-46A1-8B5D-70F06772A892}"/>
              </a:ext>
            </a:extLst>
          </p:cNvPr>
          <p:cNvSpPr/>
          <p:nvPr/>
        </p:nvSpPr>
        <p:spPr>
          <a:xfrm>
            <a:off x="678959" y="1292353"/>
            <a:ext cx="9717323" cy="577586"/>
          </a:xfrm>
          <a:prstGeom prst="homePlate">
            <a:avLst/>
          </a:prstGeom>
          <a:solidFill>
            <a:srgbClr val="9DC3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Procurement</a:t>
            </a:r>
          </a:p>
        </p:txBody>
      </p:sp>
      <p:sp>
        <p:nvSpPr>
          <p:cNvPr id="30" name="Arrow: Pentagon 29">
            <a:extLst>
              <a:ext uri="{FF2B5EF4-FFF2-40B4-BE49-F238E27FC236}">
                <a16:creationId xmlns:a16="http://schemas.microsoft.com/office/drawing/2014/main" id="{69DC998B-7994-4A6A-9669-40EF85044EA4}"/>
              </a:ext>
            </a:extLst>
          </p:cNvPr>
          <p:cNvSpPr/>
          <p:nvPr/>
        </p:nvSpPr>
        <p:spPr>
          <a:xfrm>
            <a:off x="678959" y="1886507"/>
            <a:ext cx="9717324" cy="577585"/>
          </a:xfrm>
          <a:prstGeom prst="homePlate">
            <a:avLst/>
          </a:prstGeom>
          <a:solidFill>
            <a:srgbClr val="9DC3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Human Resources Management</a:t>
            </a:r>
          </a:p>
        </p:txBody>
      </p:sp>
      <p:sp>
        <p:nvSpPr>
          <p:cNvPr id="35" name="Arrow: Pentagon 34">
            <a:extLst>
              <a:ext uri="{FF2B5EF4-FFF2-40B4-BE49-F238E27FC236}">
                <a16:creationId xmlns:a16="http://schemas.microsoft.com/office/drawing/2014/main" id="{8A736E63-D884-4719-97FF-310FA1F894BB}"/>
              </a:ext>
            </a:extLst>
          </p:cNvPr>
          <p:cNvSpPr/>
          <p:nvPr/>
        </p:nvSpPr>
        <p:spPr>
          <a:xfrm>
            <a:off x="678958" y="2490192"/>
            <a:ext cx="9717323" cy="577585"/>
          </a:xfrm>
          <a:prstGeom prst="homePlate">
            <a:avLst/>
          </a:prstGeom>
          <a:solidFill>
            <a:srgbClr val="9DC3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Infrastructure</a:t>
            </a:r>
          </a:p>
        </p:txBody>
      </p:sp>
      <p:sp>
        <p:nvSpPr>
          <p:cNvPr id="37" name="Arrow: Pentagon 36">
            <a:extLst>
              <a:ext uri="{FF2B5EF4-FFF2-40B4-BE49-F238E27FC236}">
                <a16:creationId xmlns:a16="http://schemas.microsoft.com/office/drawing/2014/main" id="{F785CB1E-EB9F-4999-9EF7-423CDC2FAF7D}"/>
              </a:ext>
            </a:extLst>
          </p:cNvPr>
          <p:cNvSpPr/>
          <p:nvPr/>
        </p:nvSpPr>
        <p:spPr>
          <a:xfrm>
            <a:off x="678957" y="3075407"/>
            <a:ext cx="9717324" cy="577585"/>
          </a:xfrm>
          <a:prstGeom prst="homePlate">
            <a:avLst/>
          </a:prstGeom>
          <a:solidFill>
            <a:srgbClr val="9DC3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Technology Development</a:t>
            </a:r>
          </a:p>
        </p:txBody>
      </p:sp>
      <p:graphicFrame>
        <p:nvGraphicFramePr>
          <p:cNvPr id="6" name="Table 5">
            <a:extLst>
              <a:ext uri="{FF2B5EF4-FFF2-40B4-BE49-F238E27FC236}">
                <a16:creationId xmlns:a16="http://schemas.microsoft.com/office/drawing/2014/main" id="{DD8F07A5-9D05-744E-A7E1-A9F4B75A1760}"/>
              </a:ext>
            </a:extLst>
          </p:cNvPr>
          <p:cNvGraphicFramePr>
            <a:graphicFrameLocks noGrp="1"/>
          </p:cNvGraphicFramePr>
          <p:nvPr>
            <p:extLst>
              <p:ext uri="{D42A27DB-BD31-4B8C-83A1-F6EECF244321}">
                <p14:modId xmlns:p14="http://schemas.microsoft.com/office/powerpoint/2010/main" val="2127868919"/>
              </p:ext>
            </p:extLst>
          </p:nvPr>
        </p:nvGraphicFramePr>
        <p:xfrm>
          <a:off x="678957" y="3666549"/>
          <a:ext cx="9717325" cy="2457995"/>
        </p:xfrm>
        <a:graphic>
          <a:graphicData uri="http://schemas.openxmlformats.org/drawingml/2006/table">
            <a:tbl>
              <a:tblPr firstRow="1" bandRow="1">
                <a:tableStyleId>{5C22544A-7EE6-4342-B048-85BDC9FD1C3A}</a:tableStyleId>
              </a:tblPr>
              <a:tblGrid>
                <a:gridCol w="1943465">
                  <a:extLst>
                    <a:ext uri="{9D8B030D-6E8A-4147-A177-3AD203B41FA5}">
                      <a16:colId xmlns:a16="http://schemas.microsoft.com/office/drawing/2014/main" val="2816750627"/>
                    </a:ext>
                  </a:extLst>
                </a:gridCol>
                <a:gridCol w="1943465">
                  <a:extLst>
                    <a:ext uri="{9D8B030D-6E8A-4147-A177-3AD203B41FA5}">
                      <a16:colId xmlns:a16="http://schemas.microsoft.com/office/drawing/2014/main" val="2785487225"/>
                    </a:ext>
                  </a:extLst>
                </a:gridCol>
                <a:gridCol w="1943465">
                  <a:extLst>
                    <a:ext uri="{9D8B030D-6E8A-4147-A177-3AD203B41FA5}">
                      <a16:colId xmlns:a16="http://schemas.microsoft.com/office/drawing/2014/main" val="1664019688"/>
                    </a:ext>
                  </a:extLst>
                </a:gridCol>
                <a:gridCol w="1943465">
                  <a:extLst>
                    <a:ext uri="{9D8B030D-6E8A-4147-A177-3AD203B41FA5}">
                      <a16:colId xmlns:a16="http://schemas.microsoft.com/office/drawing/2014/main" val="3998941634"/>
                    </a:ext>
                  </a:extLst>
                </a:gridCol>
                <a:gridCol w="1943465">
                  <a:extLst>
                    <a:ext uri="{9D8B030D-6E8A-4147-A177-3AD203B41FA5}">
                      <a16:colId xmlns:a16="http://schemas.microsoft.com/office/drawing/2014/main" val="2726749717"/>
                    </a:ext>
                  </a:extLst>
                </a:gridCol>
              </a:tblGrid>
              <a:tr h="2457995">
                <a:tc>
                  <a:txBody>
                    <a:bodyPr/>
                    <a:lstStyle/>
                    <a:p>
                      <a:pPr algn="ctr"/>
                      <a:r>
                        <a:rPr lang="en-US" dirty="0"/>
                        <a:t>Inbound Logistics</a:t>
                      </a:r>
                    </a:p>
                  </a:txBody>
                  <a:tcPr anchor="ctr">
                    <a:solidFill>
                      <a:srgbClr val="9DC3E6"/>
                    </a:solidFill>
                  </a:tcPr>
                </a:tc>
                <a:tc>
                  <a:txBody>
                    <a:bodyPr/>
                    <a:lstStyle/>
                    <a:p>
                      <a:pPr algn="ctr"/>
                      <a:r>
                        <a:rPr lang="en-US" dirty="0"/>
                        <a:t>Operations</a:t>
                      </a:r>
                    </a:p>
                  </a:txBody>
                  <a:tcPr anchor="ctr">
                    <a:solidFill>
                      <a:srgbClr val="9DC3E6"/>
                    </a:solidFill>
                  </a:tcPr>
                </a:tc>
                <a:tc>
                  <a:txBody>
                    <a:bodyPr/>
                    <a:lstStyle/>
                    <a:p>
                      <a:pPr algn="ctr"/>
                      <a:r>
                        <a:rPr lang="en-US" dirty="0"/>
                        <a:t>Outbound Logistics</a:t>
                      </a:r>
                    </a:p>
                  </a:txBody>
                  <a:tcPr anchor="ctr">
                    <a:solidFill>
                      <a:srgbClr val="9DC3E6"/>
                    </a:solidFill>
                  </a:tcPr>
                </a:tc>
                <a:tc>
                  <a:txBody>
                    <a:bodyPr/>
                    <a:lstStyle/>
                    <a:p>
                      <a:pPr algn="ctr"/>
                      <a:r>
                        <a:rPr lang="en-US" dirty="0"/>
                        <a:t>Marketing and Sales</a:t>
                      </a:r>
                    </a:p>
                  </a:txBody>
                  <a:tcPr anchor="ctr">
                    <a:solidFill>
                      <a:srgbClr val="9DC3E6"/>
                    </a:solidFill>
                  </a:tcPr>
                </a:tc>
                <a:tc>
                  <a:txBody>
                    <a:bodyPr/>
                    <a:lstStyle/>
                    <a:p>
                      <a:pPr algn="ctr"/>
                      <a:r>
                        <a:rPr lang="en-US" dirty="0"/>
                        <a:t>Service</a:t>
                      </a:r>
                    </a:p>
                  </a:txBody>
                  <a:tcPr anchor="ctr">
                    <a:solidFill>
                      <a:srgbClr val="9DC3E6"/>
                    </a:solidFill>
                  </a:tcPr>
                </a:tc>
                <a:extLst>
                  <a:ext uri="{0D108BD9-81ED-4DB2-BD59-A6C34878D82A}">
                    <a16:rowId xmlns:a16="http://schemas.microsoft.com/office/drawing/2014/main" val="4290905126"/>
                  </a:ext>
                </a:extLst>
              </a:tr>
            </a:tbl>
          </a:graphicData>
        </a:graphic>
      </p:graphicFrame>
      <p:sp>
        <p:nvSpPr>
          <p:cNvPr id="9" name="Right Triangle 8">
            <a:extLst>
              <a:ext uri="{FF2B5EF4-FFF2-40B4-BE49-F238E27FC236}">
                <a16:creationId xmlns:a16="http://schemas.microsoft.com/office/drawing/2014/main" id="{D3FA7AAD-1F22-BE44-A0FD-90948C97DEB9}"/>
              </a:ext>
            </a:extLst>
          </p:cNvPr>
          <p:cNvSpPr/>
          <p:nvPr/>
        </p:nvSpPr>
        <p:spPr>
          <a:xfrm rot="10800000">
            <a:off x="8462783" y="3679090"/>
            <a:ext cx="1933498" cy="1171739"/>
          </a:xfrm>
          <a:prstGeom prst="rtTriangl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ight Triangle 32">
            <a:extLst>
              <a:ext uri="{FF2B5EF4-FFF2-40B4-BE49-F238E27FC236}">
                <a16:creationId xmlns:a16="http://schemas.microsoft.com/office/drawing/2014/main" id="{9D4F1EEA-D538-8D46-9B27-25256ED365F8}"/>
              </a:ext>
            </a:extLst>
          </p:cNvPr>
          <p:cNvSpPr/>
          <p:nvPr/>
        </p:nvSpPr>
        <p:spPr>
          <a:xfrm flipH="1">
            <a:off x="8506042" y="4864387"/>
            <a:ext cx="1890239" cy="1236725"/>
          </a:xfrm>
          <a:prstGeom prst="rtTriangl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48275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E5312BC-D894-4EF1-B411-739DA565E3FB}"/>
              </a:ext>
            </a:extLst>
          </p:cNvPr>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Value Chain Analysis Primary Categories Template</a:t>
            </a:r>
          </a:p>
        </p:txBody>
      </p:sp>
      <p:graphicFrame>
        <p:nvGraphicFramePr>
          <p:cNvPr id="8" name="Table 7">
            <a:extLst>
              <a:ext uri="{FF2B5EF4-FFF2-40B4-BE49-F238E27FC236}">
                <a16:creationId xmlns:a16="http://schemas.microsoft.com/office/drawing/2014/main" id="{7EE134C6-9D01-024B-88E3-0FB8D9439BCB}"/>
              </a:ext>
            </a:extLst>
          </p:cNvPr>
          <p:cNvGraphicFramePr>
            <a:graphicFrameLocks noGrp="1"/>
          </p:cNvGraphicFramePr>
          <p:nvPr>
            <p:extLst>
              <p:ext uri="{D42A27DB-BD31-4B8C-83A1-F6EECF244321}">
                <p14:modId xmlns:p14="http://schemas.microsoft.com/office/powerpoint/2010/main" val="4072188671"/>
              </p:ext>
            </p:extLst>
          </p:nvPr>
        </p:nvGraphicFramePr>
        <p:xfrm>
          <a:off x="0" y="995134"/>
          <a:ext cx="12192000" cy="5587842"/>
        </p:xfrm>
        <a:graphic>
          <a:graphicData uri="http://schemas.openxmlformats.org/drawingml/2006/table">
            <a:tbl>
              <a:tblPr/>
              <a:tblGrid>
                <a:gridCol w="2803756">
                  <a:extLst>
                    <a:ext uri="{9D8B030D-6E8A-4147-A177-3AD203B41FA5}">
                      <a16:colId xmlns:a16="http://schemas.microsoft.com/office/drawing/2014/main" val="4080723638"/>
                    </a:ext>
                  </a:extLst>
                </a:gridCol>
                <a:gridCol w="9388244">
                  <a:extLst>
                    <a:ext uri="{9D8B030D-6E8A-4147-A177-3AD203B41FA5}">
                      <a16:colId xmlns:a16="http://schemas.microsoft.com/office/drawing/2014/main" val="2386127664"/>
                    </a:ext>
                  </a:extLst>
                </a:gridCol>
              </a:tblGrid>
              <a:tr h="1110989">
                <a:tc>
                  <a:txBody>
                    <a:bodyPr/>
                    <a:lstStyle/>
                    <a:p>
                      <a:pPr algn="ctr" fontAlgn="ctr"/>
                      <a:r>
                        <a:rPr lang="en-US" sz="2000" b="1" i="0" u="none" strike="noStrike" dirty="0">
                          <a:solidFill>
                            <a:srgbClr val="FFFFFF"/>
                          </a:solidFill>
                          <a:effectLst/>
                          <a:latin typeface="Calibri" panose="020F0502020204030204" pitchFamily="34" charset="0"/>
                        </a:rPr>
                        <a:t>Inbound Logistics</a:t>
                      </a:r>
                    </a:p>
                  </a:txBody>
                  <a:tcPr marL="7018" marR="7018" marT="70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171450" indent="-171450" algn="l" fontAlgn="t">
                        <a:buFont typeface="Arial" panose="020B0604020202020204" pitchFamily="34" charset="0"/>
                        <a:buChar char="•"/>
                      </a:pPr>
                      <a:r>
                        <a:rPr lang="en-US" sz="1400" b="0" i="0" u="none" strike="noStrike" dirty="0">
                          <a:solidFill>
                            <a:schemeClr val="bg2">
                              <a:lumMod val="25000"/>
                            </a:schemeClr>
                          </a:solidFill>
                          <a:effectLst/>
                          <a:latin typeface="Calibri (Body)"/>
                        </a:rPr>
                        <a:t>List tasks that require locating and purchasing externally sourced materials.</a:t>
                      </a:r>
                    </a:p>
                    <a:p>
                      <a:pPr marL="171450" indent="-171450" algn="l" fontAlgn="t">
                        <a:buFont typeface="Arial" panose="020B0604020202020204" pitchFamily="34" charset="0"/>
                        <a:buChar char="•"/>
                      </a:pPr>
                      <a:endParaRPr lang="en-US" sz="1400" b="0" i="0" u="none" strike="noStrike" dirty="0">
                        <a:solidFill>
                          <a:schemeClr val="bg2">
                            <a:lumMod val="25000"/>
                          </a:schemeClr>
                        </a:solidFill>
                        <a:effectLst/>
                        <a:latin typeface="Calibri (Body)"/>
                      </a:endParaRPr>
                    </a:p>
                  </a:txBody>
                  <a:tcPr marL="7018" marR="7018" marT="7018"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28950380"/>
                  </a:ext>
                </a:extLst>
              </a:tr>
              <a:tr h="1110989">
                <a:tc>
                  <a:txBody>
                    <a:bodyPr/>
                    <a:lstStyle/>
                    <a:p>
                      <a:pPr algn="ctr" fontAlgn="ctr"/>
                      <a:r>
                        <a:rPr lang="en-US" sz="2000" b="1" i="0" u="none" strike="noStrike" dirty="0">
                          <a:solidFill>
                            <a:srgbClr val="FFFFFF"/>
                          </a:solidFill>
                          <a:effectLst/>
                          <a:latin typeface="Calibri" panose="020F0502020204030204" pitchFamily="34" charset="0"/>
                        </a:rPr>
                        <a:t>Operations</a:t>
                      </a:r>
                    </a:p>
                  </a:txBody>
                  <a:tcPr marL="7018" marR="7018" marT="70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171450" indent="-171450" algn="l" fontAlgn="t">
                        <a:buFont typeface="Arial" panose="020B0604020202020204" pitchFamily="34" charset="0"/>
                        <a:buChar char="•"/>
                      </a:pPr>
                      <a:r>
                        <a:rPr lang="en-US" sz="1400" b="0" i="0" u="none" strike="noStrike" dirty="0">
                          <a:solidFill>
                            <a:schemeClr val="bg2">
                              <a:lumMod val="25000"/>
                            </a:schemeClr>
                          </a:solidFill>
                          <a:effectLst/>
                          <a:latin typeface="Calibri (Body)"/>
                        </a:rPr>
                        <a:t>List tasks that require creating the product or converting raw materials to a product or service.</a:t>
                      </a:r>
                    </a:p>
                    <a:p>
                      <a:pPr marL="171450" indent="-171450" algn="l" fontAlgn="t">
                        <a:buFont typeface="Arial" panose="020B0604020202020204" pitchFamily="34" charset="0"/>
                        <a:buChar char="•"/>
                      </a:pPr>
                      <a:r>
                        <a:rPr lang="en-US" sz="1400" b="0" i="0" u="none" strike="noStrike" dirty="0">
                          <a:solidFill>
                            <a:schemeClr val="bg2">
                              <a:lumMod val="25000"/>
                            </a:schemeClr>
                          </a:solidFill>
                          <a:effectLst/>
                          <a:latin typeface="Calibri (Body)"/>
                        </a:rPr>
                        <a:t> </a:t>
                      </a:r>
                    </a:p>
                  </a:txBody>
                  <a:tcPr marL="7018" marR="7018" marT="7018"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521993545"/>
                  </a:ext>
                </a:extLst>
              </a:tr>
              <a:tr h="1110989">
                <a:tc>
                  <a:txBody>
                    <a:bodyPr/>
                    <a:lstStyle/>
                    <a:p>
                      <a:pPr algn="ctr" fontAlgn="ctr"/>
                      <a:r>
                        <a:rPr lang="en-US" sz="2000" b="1" i="0" u="none" strike="noStrike" dirty="0">
                          <a:solidFill>
                            <a:srgbClr val="FFFFFF"/>
                          </a:solidFill>
                          <a:effectLst/>
                          <a:latin typeface="Calibri" panose="020F0502020204030204" pitchFamily="34" charset="0"/>
                        </a:rPr>
                        <a:t>Outbound Logistics</a:t>
                      </a:r>
                    </a:p>
                  </a:txBody>
                  <a:tcPr marL="7018" marR="7018" marT="70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171450" indent="-171450" algn="l" fontAlgn="t">
                        <a:buFont typeface="Arial" panose="020B0604020202020204" pitchFamily="34" charset="0"/>
                        <a:buChar char="•"/>
                      </a:pPr>
                      <a:r>
                        <a:rPr lang="en-US" sz="1400" b="0" i="0" u="none" strike="noStrike" dirty="0">
                          <a:solidFill>
                            <a:schemeClr val="bg2">
                              <a:lumMod val="25000"/>
                            </a:schemeClr>
                          </a:solidFill>
                          <a:effectLst/>
                          <a:latin typeface="Calibri (Body)"/>
                        </a:rPr>
                        <a:t>List activities associated with making the product accessible to the customer.</a:t>
                      </a:r>
                    </a:p>
                    <a:p>
                      <a:pPr marL="171450" indent="-171450" algn="l" fontAlgn="t">
                        <a:buFont typeface="Arial" panose="020B0604020202020204" pitchFamily="34" charset="0"/>
                        <a:buChar char="•"/>
                      </a:pPr>
                      <a:r>
                        <a:rPr lang="en-US" sz="1400" b="0" i="0" u="none" strike="noStrike" dirty="0">
                          <a:solidFill>
                            <a:schemeClr val="bg2">
                              <a:lumMod val="25000"/>
                            </a:schemeClr>
                          </a:solidFill>
                          <a:effectLst/>
                          <a:latin typeface="Calibri (Body)"/>
                        </a:rPr>
                        <a:t> </a:t>
                      </a:r>
                    </a:p>
                  </a:txBody>
                  <a:tcPr marL="7018" marR="7018" marT="7018"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76424206"/>
                  </a:ext>
                </a:extLst>
              </a:tr>
              <a:tr h="1110989">
                <a:tc>
                  <a:txBody>
                    <a:bodyPr/>
                    <a:lstStyle/>
                    <a:p>
                      <a:pPr algn="ctr" fontAlgn="ctr"/>
                      <a:r>
                        <a:rPr lang="en-US" sz="2000" b="1" i="0" u="none" strike="noStrike" dirty="0">
                          <a:solidFill>
                            <a:srgbClr val="FFFFFF"/>
                          </a:solidFill>
                          <a:effectLst/>
                          <a:latin typeface="Calibri" panose="020F0502020204030204" pitchFamily="34" charset="0"/>
                        </a:rPr>
                        <a:t>Marketing and Sales</a:t>
                      </a:r>
                    </a:p>
                  </a:txBody>
                  <a:tcPr marL="7018" marR="7018" marT="70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171450" indent="-171450" algn="l" fontAlgn="t">
                        <a:buFont typeface="Arial" panose="020B0604020202020204" pitchFamily="34" charset="0"/>
                        <a:buChar char="•"/>
                      </a:pPr>
                      <a:r>
                        <a:rPr lang="en-US" sz="1400" b="0" i="0" u="none" strike="noStrike" dirty="0">
                          <a:solidFill>
                            <a:schemeClr val="bg2">
                              <a:lumMod val="25000"/>
                            </a:schemeClr>
                          </a:solidFill>
                          <a:effectLst/>
                          <a:latin typeface="Calibri (Body)"/>
                        </a:rPr>
                        <a:t>List tasks associated with advertising the price, function and value of the product or service to the customers.</a:t>
                      </a:r>
                    </a:p>
                    <a:p>
                      <a:pPr marL="171450" indent="-171450" algn="l" fontAlgn="t">
                        <a:buFont typeface="Arial" panose="020B0604020202020204" pitchFamily="34" charset="0"/>
                        <a:buChar char="•"/>
                      </a:pPr>
                      <a:r>
                        <a:rPr lang="en-US" sz="1400" b="0" i="0" u="none" strike="noStrike" dirty="0">
                          <a:solidFill>
                            <a:schemeClr val="bg2">
                              <a:lumMod val="25000"/>
                            </a:schemeClr>
                          </a:solidFill>
                          <a:effectLst/>
                          <a:latin typeface="Calibri (Body)"/>
                        </a:rPr>
                        <a:t> </a:t>
                      </a:r>
                    </a:p>
                  </a:txBody>
                  <a:tcPr marL="7018" marR="7018" marT="7018"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162661898"/>
                  </a:ext>
                </a:extLst>
              </a:tr>
              <a:tr h="1143886">
                <a:tc>
                  <a:txBody>
                    <a:bodyPr/>
                    <a:lstStyle/>
                    <a:p>
                      <a:pPr algn="ctr" fontAlgn="ctr"/>
                      <a:r>
                        <a:rPr lang="en-US" sz="2000" b="1" i="0" u="none" strike="noStrike" dirty="0">
                          <a:solidFill>
                            <a:srgbClr val="FFFFFF"/>
                          </a:solidFill>
                          <a:effectLst/>
                          <a:latin typeface="Calibri" panose="020F0502020204030204" pitchFamily="34" charset="0"/>
                        </a:rPr>
                        <a:t>Service</a:t>
                      </a:r>
                    </a:p>
                  </a:txBody>
                  <a:tcPr marL="7018" marR="7018" marT="70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solidFill>
                  </a:tcPr>
                </a:tc>
                <a:tc>
                  <a:txBody>
                    <a:bodyPr/>
                    <a:lstStyle/>
                    <a:p>
                      <a:pPr marL="171450" indent="-171450" algn="l" fontAlgn="t">
                        <a:buFont typeface="Arial" panose="020B0604020202020204" pitchFamily="34" charset="0"/>
                        <a:buChar char="•"/>
                      </a:pPr>
                      <a:r>
                        <a:rPr lang="en-US" sz="1400" b="0" i="0" u="none" strike="noStrike" dirty="0">
                          <a:solidFill>
                            <a:schemeClr val="bg2">
                              <a:lumMod val="25000"/>
                            </a:schemeClr>
                          </a:solidFill>
                          <a:effectLst/>
                          <a:latin typeface="Calibri (Body)"/>
                        </a:rPr>
                        <a:t>List tasks that require sustaining superior product performance after it has been purchased.</a:t>
                      </a:r>
                    </a:p>
                    <a:p>
                      <a:pPr marL="171450" indent="-171450" algn="l" fontAlgn="t">
                        <a:buFont typeface="Arial" panose="020B0604020202020204" pitchFamily="34" charset="0"/>
                        <a:buChar char="•"/>
                      </a:pPr>
                      <a:r>
                        <a:rPr lang="en-US" sz="1400" b="0" i="0" u="none" strike="noStrike" dirty="0">
                          <a:solidFill>
                            <a:schemeClr val="bg2">
                              <a:lumMod val="25000"/>
                            </a:schemeClr>
                          </a:solidFill>
                          <a:effectLst/>
                          <a:latin typeface="Calibri (Body)"/>
                        </a:rPr>
                        <a:t> </a:t>
                      </a:r>
                    </a:p>
                  </a:txBody>
                  <a:tcPr marL="7018" marR="7018" marT="7018"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24057974"/>
                  </a:ext>
                </a:extLst>
              </a:tr>
            </a:tbl>
          </a:graphicData>
        </a:graphic>
      </p:graphicFrame>
    </p:spTree>
    <p:extLst>
      <p:ext uri="{BB962C8B-B14F-4D97-AF65-F5344CB8AC3E}">
        <p14:creationId xmlns:p14="http://schemas.microsoft.com/office/powerpoint/2010/main" val="1875387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E5312BC-D894-4EF1-B411-739DA565E3FB}"/>
              </a:ext>
            </a:extLst>
          </p:cNvPr>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Value Chain Analysis Support Categories Template</a:t>
            </a:r>
          </a:p>
        </p:txBody>
      </p:sp>
      <p:graphicFrame>
        <p:nvGraphicFramePr>
          <p:cNvPr id="3" name="Table 2">
            <a:extLst>
              <a:ext uri="{FF2B5EF4-FFF2-40B4-BE49-F238E27FC236}">
                <a16:creationId xmlns:a16="http://schemas.microsoft.com/office/drawing/2014/main" id="{52799B83-7AAC-0B46-876C-DF027B5A6C6F}"/>
              </a:ext>
            </a:extLst>
          </p:cNvPr>
          <p:cNvGraphicFramePr>
            <a:graphicFrameLocks noGrp="1"/>
          </p:cNvGraphicFramePr>
          <p:nvPr>
            <p:extLst>
              <p:ext uri="{D42A27DB-BD31-4B8C-83A1-F6EECF244321}">
                <p14:modId xmlns:p14="http://schemas.microsoft.com/office/powerpoint/2010/main" val="674596532"/>
              </p:ext>
            </p:extLst>
          </p:nvPr>
        </p:nvGraphicFramePr>
        <p:xfrm>
          <a:off x="0" y="1058332"/>
          <a:ext cx="12192000" cy="4020647"/>
        </p:xfrm>
        <a:graphic>
          <a:graphicData uri="http://schemas.openxmlformats.org/drawingml/2006/table">
            <a:tbl>
              <a:tblPr/>
              <a:tblGrid>
                <a:gridCol w="6113124">
                  <a:extLst>
                    <a:ext uri="{9D8B030D-6E8A-4147-A177-3AD203B41FA5}">
                      <a16:colId xmlns:a16="http://schemas.microsoft.com/office/drawing/2014/main" val="4148858060"/>
                    </a:ext>
                  </a:extLst>
                </a:gridCol>
                <a:gridCol w="6078876">
                  <a:extLst>
                    <a:ext uri="{9D8B030D-6E8A-4147-A177-3AD203B41FA5}">
                      <a16:colId xmlns:a16="http://schemas.microsoft.com/office/drawing/2014/main" val="765567673"/>
                    </a:ext>
                  </a:extLst>
                </a:gridCol>
              </a:tblGrid>
              <a:tr h="474133">
                <a:tc>
                  <a:txBody>
                    <a:bodyPr/>
                    <a:lstStyle/>
                    <a:p>
                      <a:pPr algn="ctr" fontAlgn="ctr"/>
                      <a:r>
                        <a:rPr lang="en-US" sz="1800" b="1" i="0" u="none" strike="noStrike" dirty="0">
                          <a:solidFill>
                            <a:srgbClr val="FFFFFF"/>
                          </a:solidFill>
                          <a:effectLst/>
                          <a:latin typeface="Calibri" panose="020F0502020204030204" pitchFamily="34" charset="0"/>
                        </a:rPr>
                        <a:t>Procurement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solidFill>
                  </a:tcPr>
                </a:tc>
                <a:tc>
                  <a:txBody>
                    <a:bodyPr/>
                    <a:lstStyle/>
                    <a:p>
                      <a:pPr algn="ctr" fontAlgn="ctr"/>
                      <a:r>
                        <a:rPr lang="en-US" sz="1800" b="1" i="0" u="none" strike="noStrike" dirty="0">
                          <a:solidFill>
                            <a:srgbClr val="FFFFFF"/>
                          </a:solidFill>
                          <a:effectLst/>
                          <a:latin typeface="Calibri" panose="020F0502020204030204" pitchFamily="34" charset="0"/>
                        </a:rPr>
                        <a:t>Human Resources Management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solidFill>
                  </a:tcPr>
                </a:tc>
                <a:extLst>
                  <a:ext uri="{0D108BD9-81ED-4DB2-BD59-A6C34878D82A}">
                    <a16:rowId xmlns:a16="http://schemas.microsoft.com/office/drawing/2014/main" val="1080162444"/>
                  </a:ext>
                </a:extLst>
              </a:tr>
              <a:tr h="1514514">
                <a:tc>
                  <a:txBody>
                    <a:bodyPr/>
                    <a:lstStyle/>
                    <a:p>
                      <a:pPr algn="l" fontAlgn="t"/>
                      <a:r>
                        <a:rPr lang="en-US" sz="1200" b="0" i="0" u="none" strike="noStrike" dirty="0">
                          <a:solidFill>
                            <a:srgbClr val="000000"/>
                          </a:solidFill>
                          <a:effectLst/>
                          <a:latin typeface="Calibri" panose="020F0502020204030204" pitchFamily="34" charset="0"/>
                        </a:rPr>
                        <a:t>List tasks that require determining where organizational resources will be acquired.</a:t>
                      </a:r>
                    </a:p>
                    <a:p>
                      <a:pPr algn="l" fontAlgn="t"/>
                      <a:r>
                        <a:rPr lang="en-US" sz="1200" b="0" i="0" u="none" strike="noStrike" dirty="0">
                          <a:solidFill>
                            <a:srgbClr val="000000"/>
                          </a:solidFill>
                          <a:effectLst/>
                          <a:latin typeface="Calibri" panose="020F0502020204030204" pitchFamily="34" charset="0"/>
                        </a:rPr>
                        <a:t> </a:t>
                      </a:r>
                    </a:p>
                    <a:p>
                      <a:pPr algn="l" fontAlgn="t"/>
                      <a:r>
                        <a:rPr lang="en-US" sz="1200" b="0" i="0" u="none" strike="noStrike" dirty="0">
                          <a:solidFill>
                            <a:srgbClr val="000000"/>
                          </a:solidFill>
                          <a:effectLst/>
                          <a:latin typeface="Calibri" panose="020F0502020204030204" pitchFamily="34" charset="0"/>
                        </a:rPr>
                        <a:t> </a:t>
                      </a:r>
                    </a:p>
                    <a:p>
                      <a:pPr algn="l" fontAlgn="t"/>
                      <a:r>
                        <a:rPr lang="en-US" sz="1200" b="0" i="0" u="none" strike="noStrike" dirty="0">
                          <a:solidFill>
                            <a:srgbClr val="000000"/>
                          </a:solidFill>
                          <a:effectLst/>
                          <a:latin typeface="Calibri" panose="020F0502020204030204" pitchFamily="34" charset="0"/>
                        </a:rPr>
                        <a:t> </a:t>
                      </a:r>
                    </a:p>
                  </a:txBody>
                  <a:tcPr marL="9525" marR="9525" marT="952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DC3E6"/>
                    </a:solidFill>
                  </a:tcPr>
                </a:tc>
                <a:tc>
                  <a:txBody>
                    <a:bodyPr/>
                    <a:lstStyle/>
                    <a:p>
                      <a:pPr algn="l" fontAlgn="t"/>
                      <a:r>
                        <a:rPr lang="en-US" sz="1200" b="0" i="0" u="none" strike="noStrike" dirty="0">
                          <a:solidFill>
                            <a:srgbClr val="000000"/>
                          </a:solidFill>
                          <a:effectLst/>
                          <a:latin typeface="Calibri" panose="020F0502020204030204" pitchFamily="34" charset="0"/>
                        </a:rPr>
                        <a:t>List activities concerned with recruiting, selecting, motivating and compensating organizational employees.</a:t>
                      </a:r>
                    </a:p>
                    <a:p>
                      <a:pPr algn="l" fontAlgn="t"/>
                      <a:r>
                        <a:rPr lang="en-US" sz="1200" b="0" i="0" u="none" strike="noStrike" dirty="0">
                          <a:solidFill>
                            <a:srgbClr val="000000"/>
                          </a:solidFill>
                          <a:effectLst/>
                          <a:latin typeface="Calibri" panose="020F0502020204030204" pitchFamily="34" charset="0"/>
                        </a:rPr>
                        <a:t> </a:t>
                      </a:r>
                    </a:p>
                    <a:p>
                      <a:pPr algn="l" fontAlgn="t"/>
                      <a:r>
                        <a:rPr lang="en-US" sz="1200" b="0" i="0" u="none" strike="noStrike" dirty="0">
                          <a:solidFill>
                            <a:srgbClr val="000000"/>
                          </a:solidFill>
                          <a:effectLst/>
                          <a:latin typeface="Calibri" panose="020F0502020204030204" pitchFamily="34" charset="0"/>
                        </a:rPr>
                        <a:t> </a:t>
                      </a:r>
                    </a:p>
                    <a:p>
                      <a:pPr algn="l" fontAlgn="t"/>
                      <a:r>
                        <a:rPr lang="en-US" sz="1200" b="0" i="0" u="none" strike="noStrike" dirty="0">
                          <a:solidFill>
                            <a:srgbClr val="000000"/>
                          </a:solidFill>
                          <a:effectLst/>
                          <a:latin typeface="Calibri" panose="020F0502020204030204" pitchFamily="34" charset="0"/>
                        </a:rPr>
                        <a:t> </a:t>
                      </a:r>
                    </a:p>
                  </a:txBody>
                  <a:tcPr marL="9525" marR="9525" marT="952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DC3E6"/>
                    </a:solidFill>
                  </a:tcPr>
                </a:tc>
                <a:extLst>
                  <a:ext uri="{0D108BD9-81ED-4DB2-BD59-A6C34878D82A}">
                    <a16:rowId xmlns:a16="http://schemas.microsoft.com/office/drawing/2014/main" val="1429526374"/>
                  </a:ext>
                </a:extLst>
              </a:tr>
              <a:tr h="474133">
                <a:tc>
                  <a:txBody>
                    <a:bodyPr/>
                    <a:lstStyle/>
                    <a:p>
                      <a:pPr algn="ctr" fontAlgn="ctr"/>
                      <a:r>
                        <a:rPr lang="en-US" sz="1800" b="1" i="0" u="none" strike="noStrike" dirty="0">
                          <a:solidFill>
                            <a:srgbClr val="FFFFFF"/>
                          </a:solidFill>
                          <a:effectLst/>
                          <a:latin typeface="Calibri" panose="020F0502020204030204" pitchFamily="34" charset="0"/>
                        </a:rPr>
                        <a:t>Technology Development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solidFill>
                  </a:tcPr>
                </a:tc>
                <a:tc>
                  <a:txBody>
                    <a:bodyPr/>
                    <a:lstStyle/>
                    <a:p>
                      <a:pPr algn="ctr" fontAlgn="ctr"/>
                      <a:r>
                        <a:rPr lang="en-US" sz="1800" b="1" i="0" u="none" strike="noStrike" dirty="0">
                          <a:solidFill>
                            <a:srgbClr val="FFFFFF"/>
                          </a:solidFill>
                          <a:effectLst/>
                          <a:latin typeface="Calibri" panose="020F0502020204030204" pitchFamily="34" charset="0"/>
                        </a:rPr>
                        <a:t>Infrastructure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solidFill>
                  </a:tcPr>
                </a:tc>
                <a:extLst>
                  <a:ext uri="{0D108BD9-81ED-4DB2-BD59-A6C34878D82A}">
                    <a16:rowId xmlns:a16="http://schemas.microsoft.com/office/drawing/2014/main" val="1942177914"/>
                  </a:ext>
                </a:extLst>
              </a:tr>
              <a:tr h="1557867">
                <a:tc>
                  <a:txBody>
                    <a:bodyPr/>
                    <a:lstStyle/>
                    <a:p>
                      <a:pPr algn="l" fontAlgn="t"/>
                      <a:r>
                        <a:rPr lang="en-US" sz="1200" b="0" i="0" u="none" strike="noStrike" dirty="0">
                          <a:solidFill>
                            <a:srgbClr val="000000"/>
                          </a:solidFill>
                          <a:effectLst/>
                          <a:latin typeface="Calibri" panose="020F0502020204030204" pitchFamily="34" charset="0"/>
                        </a:rPr>
                        <a:t>List activities that require managing and protecting organizational information.</a:t>
                      </a:r>
                    </a:p>
                    <a:p>
                      <a:pPr algn="l" fontAlgn="t"/>
                      <a:r>
                        <a:rPr lang="en-US" sz="1200" b="0" i="0" u="none" strike="noStrike" dirty="0">
                          <a:solidFill>
                            <a:srgbClr val="000000"/>
                          </a:solidFill>
                          <a:effectLst/>
                          <a:latin typeface="Calibri" panose="020F0502020204030204" pitchFamily="34" charset="0"/>
                        </a:rPr>
                        <a:t> </a:t>
                      </a:r>
                    </a:p>
                    <a:p>
                      <a:pPr algn="l" fontAlgn="t"/>
                      <a:r>
                        <a:rPr lang="en-US" sz="1200" b="0" i="0" u="none" strike="noStrike" dirty="0">
                          <a:solidFill>
                            <a:srgbClr val="000000"/>
                          </a:solidFill>
                          <a:effectLst/>
                          <a:latin typeface="Calibri" panose="020F0502020204030204" pitchFamily="34" charset="0"/>
                        </a:rPr>
                        <a:t> </a:t>
                      </a:r>
                    </a:p>
                    <a:p>
                      <a:pPr algn="l" fontAlgn="t"/>
                      <a:r>
                        <a:rPr lang="en-US" sz="1200" b="0" i="0" u="none" strike="noStrike" dirty="0">
                          <a:solidFill>
                            <a:srgbClr val="000000"/>
                          </a:solidFill>
                          <a:effectLst/>
                          <a:latin typeface="Calibri" panose="020F0502020204030204" pitchFamily="34" charset="0"/>
                        </a:rPr>
                        <a:t> </a:t>
                      </a:r>
                    </a:p>
                  </a:txBody>
                  <a:tcPr marL="9525" marR="9525" marT="952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DC3E6"/>
                    </a:solidFill>
                  </a:tcPr>
                </a:tc>
                <a:tc>
                  <a:txBody>
                    <a:bodyPr/>
                    <a:lstStyle/>
                    <a:p>
                      <a:pPr algn="l" fontAlgn="t"/>
                      <a:r>
                        <a:rPr lang="en-US" sz="1200" b="0" i="0" u="none" strike="noStrike" dirty="0">
                          <a:solidFill>
                            <a:srgbClr val="000000"/>
                          </a:solidFill>
                          <a:effectLst/>
                          <a:latin typeface="Calibri" panose="020F0502020204030204" pitchFamily="34" charset="0"/>
                        </a:rPr>
                        <a:t>List tasks that require providing support to the organization in the form of financing, quality control, executive committees, etc.</a:t>
                      </a:r>
                    </a:p>
                    <a:p>
                      <a:pPr algn="l" fontAlgn="t"/>
                      <a:r>
                        <a:rPr lang="en-US" sz="1200" b="0" i="0" u="none" strike="noStrike" dirty="0">
                          <a:solidFill>
                            <a:srgbClr val="000000"/>
                          </a:solidFill>
                          <a:effectLst/>
                          <a:latin typeface="Calibri" panose="020F0502020204030204" pitchFamily="34" charset="0"/>
                        </a:rPr>
                        <a:t> </a:t>
                      </a:r>
                    </a:p>
                    <a:p>
                      <a:pPr algn="l" fontAlgn="t"/>
                      <a:r>
                        <a:rPr lang="en-US" sz="1200" b="0" i="0" u="none" strike="noStrike" dirty="0">
                          <a:solidFill>
                            <a:srgbClr val="000000"/>
                          </a:solidFill>
                          <a:effectLst/>
                          <a:latin typeface="Calibri" panose="020F0502020204030204" pitchFamily="34" charset="0"/>
                        </a:rPr>
                        <a:t> </a:t>
                      </a:r>
                    </a:p>
                    <a:p>
                      <a:pPr algn="l" fontAlgn="t"/>
                      <a:r>
                        <a:rPr lang="en-US" sz="1200" b="0" i="0" u="none" strike="noStrike" dirty="0">
                          <a:solidFill>
                            <a:srgbClr val="000000"/>
                          </a:solidFill>
                          <a:effectLst/>
                          <a:latin typeface="Calibri" panose="020F0502020204030204" pitchFamily="34" charset="0"/>
                        </a:rPr>
                        <a:t> </a:t>
                      </a:r>
                    </a:p>
                  </a:txBody>
                  <a:tcPr marL="9525" marR="9525" marT="952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DC3E6"/>
                    </a:solidFill>
                  </a:tcPr>
                </a:tc>
                <a:extLst>
                  <a:ext uri="{0D108BD9-81ED-4DB2-BD59-A6C34878D82A}">
                    <a16:rowId xmlns:a16="http://schemas.microsoft.com/office/drawing/2014/main" val="1059465929"/>
                  </a:ext>
                </a:extLst>
              </a:tr>
            </a:tbl>
          </a:graphicData>
        </a:graphic>
      </p:graphicFrame>
    </p:spTree>
    <p:extLst>
      <p:ext uri="{BB962C8B-B14F-4D97-AF65-F5344CB8AC3E}">
        <p14:creationId xmlns:p14="http://schemas.microsoft.com/office/powerpoint/2010/main" val="375886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9" ma:contentTypeDescription="Create a new document." ma:contentTypeScope="" ma:versionID="50cbc44397788b4434808b0e1e7a3615">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04f4d911db0aedf61c310a51e40a826b"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D2720B-28F1-4100-8F03-3AFF0D1F5C1E}">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1A6BB515-2F14-43B0-8DC0-FB6315D4BDBC}">
  <ds:schemaRefs>
    <ds:schemaRef ds:uri="http://schemas.microsoft.com/sharepoint/v3/contenttype/forms"/>
  </ds:schemaRefs>
</ds:datastoreItem>
</file>

<file path=customXml/itemProps3.xml><?xml version="1.0" encoding="utf-8"?>
<ds:datastoreItem xmlns:ds="http://schemas.openxmlformats.org/officeDocument/2006/customXml" ds:itemID="{53C0CCCF-26B9-481C-8C22-86A5EA9073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4263</TotalTime>
  <Words>290</Words>
  <Application>Microsoft Office PowerPoint</Application>
  <PresentationFormat>Widescreen</PresentationFormat>
  <Paragraphs>50</Paragraphs>
  <Slides>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Calibri</vt:lpstr>
      <vt:lpstr>Calibri (Body)</vt:lpstr>
      <vt:lpstr>Calibri Light</vt:lpstr>
      <vt:lpstr>Roboto</vt:lpstr>
      <vt:lpstr>Roboto Black</vt:lpstr>
      <vt:lpstr>Office Theme</vt:lpstr>
      <vt:lpstr>Value Chain Analysis Template</vt:lpstr>
      <vt:lpstr>Value Chain Analysis Template</vt:lpstr>
      <vt:lpstr>Value Chain Analysis Primary Categories Template</vt:lpstr>
      <vt:lpstr>Value Chain Analysis Support Categories Template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ITS</cp:lastModifiedBy>
  <cp:revision>47</cp:revision>
  <dcterms:created xsi:type="dcterms:W3CDTF">2018-02-04T00:01:51Z</dcterms:created>
  <dcterms:modified xsi:type="dcterms:W3CDTF">2021-12-01T00:31:05Z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