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F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4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en Kaplan" userId="74b3a3c5-0de4-492b-9de0-324272078dd5" providerId="ADAL" clId="{C00FD6CF-33F3-48E2-822F-E8806847D663}"/>
  </pc:docChgLst>
  <pc:docChgLst>
    <pc:chgData name="Soren Kaplan" userId="74b3a3c5-0de4-492b-9de0-324272078dd5" providerId="ADAL" clId="{C753B0C6-C656-4BC9-A04F-FFCD7E6643BB}"/>
  </pc:docChgLst>
  <pc:docChgLst>
    <pc:chgData name="Soren Kaplan" userId="74b3a3c5-0de4-492b-9de0-324272078dd5" providerId="ADAL" clId="{54D31045-32B1-425A-9A44-A4BD2BF6F077}"/>
  </pc:docChgLst>
  <pc:docChgLst>
    <pc:chgData name="Edwin Li" userId="511d25412f90d9f6" providerId="LiveId" clId="{E846C89A-7307-452B-B26E-537D59BB0A7B}"/>
    <pc:docChg chg="addSld modSld">
      <pc:chgData name="Edwin Li" userId="511d25412f90d9f6" providerId="LiveId" clId="{E846C89A-7307-452B-B26E-537D59BB0A7B}" dt="2019-08-22T00:32:55.608" v="0"/>
      <pc:docMkLst>
        <pc:docMk/>
      </pc:docMkLst>
      <pc:sldChg chg="add">
        <pc:chgData name="Edwin Li" userId="511d25412f90d9f6" providerId="LiveId" clId="{E846C89A-7307-452B-B26E-537D59BB0A7B}" dt="2019-08-22T00:32:55.608" v="0"/>
        <pc:sldMkLst>
          <pc:docMk/>
          <pc:sldMk cId="1633890286" sldId="26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AC9BF-AE46-CB4C-8AFE-213A2FCE9A77}" type="doc">
      <dgm:prSet loTypeId="urn:microsoft.com/office/officeart/2008/layout/RadialCluster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AADE97-6C0D-EA4B-B231-DB79A7509258}">
      <dgm:prSet phldrT="[Text]"/>
      <dgm:spPr>
        <a:solidFill>
          <a:srgbClr val="9DC3E6"/>
        </a:solidFill>
      </dgm:spPr>
      <dgm:t>
        <a:bodyPr/>
        <a:lstStyle/>
        <a:p>
          <a:r>
            <a:rPr lang="en-US" dirty="0"/>
            <a:t>Product Leadership</a:t>
          </a:r>
        </a:p>
      </dgm:t>
    </dgm:pt>
    <dgm:pt modelId="{2EF1ABB4-6A2A-9C48-807C-59BA35CE7141}" type="parTrans" cxnId="{472D6B39-4F2A-804D-A4D9-560E3B0B71A9}">
      <dgm:prSet/>
      <dgm:spPr/>
      <dgm:t>
        <a:bodyPr/>
        <a:lstStyle/>
        <a:p>
          <a:endParaRPr lang="en-US"/>
        </a:p>
      </dgm:t>
    </dgm:pt>
    <dgm:pt modelId="{F22CD203-DD2F-3348-8EF1-155C0463BE60}" type="sibTrans" cxnId="{472D6B39-4F2A-804D-A4D9-560E3B0B71A9}">
      <dgm:prSet/>
      <dgm:spPr/>
      <dgm:t>
        <a:bodyPr/>
        <a:lstStyle/>
        <a:p>
          <a:endParaRPr lang="en-US"/>
        </a:p>
      </dgm:t>
    </dgm:pt>
    <dgm:pt modelId="{A01CC954-421E-1040-A26E-EF5448E0894A}">
      <dgm:prSet phldrT="[Text]"/>
      <dgm:spPr>
        <a:solidFill>
          <a:srgbClr val="9DC3E6"/>
        </a:solidFill>
      </dgm:spPr>
      <dgm:t>
        <a:bodyPr/>
        <a:lstStyle/>
        <a:p>
          <a:r>
            <a:rPr lang="en-US" dirty="0"/>
            <a:t>Customer Intimacy</a:t>
          </a:r>
        </a:p>
      </dgm:t>
    </dgm:pt>
    <dgm:pt modelId="{872C0FDA-FEFA-6141-9DC4-8E72679B67AD}" type="parTrans" cxnId="{15FE543F-7EE3-334C-B18B-D391655980A7}">
      <dgm:prSet/>
      <dgm:spPr/>
      <dgm:t>
        <a:bodyPr/>
        <a:lstStyle/>
        <a:p>
          <a:endParaRPr lang="en-US"/>
        </a:p>
      </dgm:t>
    </dgm:pt>
    <dgm:pt modelId="{B4E630C2-14D9-5B4A-9931-1219D38B5DAE}" type="sibTrans" cxnId="{15FE543F-7EE3-334C-B18B-D391655980A7}">
      <dgm:prSet/>
      <dgm:spPr/>
      <dgm:t>
        <a:bodyPr/>
        <a:lstStyle/>
        <a:p>
          <a:endParaRPr lang="en-US"/>
        </a:p>
      </dgm:t>
    </dgm:pt>
    <dgm:pt modelId="{82C27406-3F4C-5F48-BE52-C14AEF8159EC}">
      <dgm:prSet phldrT="[Text]"/>
      <dgm:spPr>
        <a:solidFill>
          <a:srgbClr val="9DC3E6"/>
        </a:solidFill>
      </dgm:spPr>
      <dgm:t>
        <a:bodyPr/>
        <a:lstStyle/>
        <a:p>
          <a:r>
            <a:rPr lang="en-US" dirty="0"/>
            <a:t>Operational Excellence</a:t>
          </a:r>
        </a:p>
      </dgm:t>
    </dgm:pt>
    <dgm:pt modelId="{5C47D814-8690-B44A-BF16-8D5B81302575}" type="parTrans" cxnId="{92063C48-151E-C74E-96E9-D89FA58D97B9}">
      <dgm:prSet/>
      <dgm:spPr/>
      <dgm:t>
        <a:bodyPr/>
        <a:lstStyle/>
        <a:p>
          <a:endParaRPr lang="en-US"/>
        </a:p>
      </dgm:t>
    </dgm:pt>
    <dgm:pt modelId="{2D10FB48-D174-CC49-93C9-8A55B8B3437B}" type="sibTrans" cxnId="{92063C48-151E-C74E-96E9-D89FA58D97B9}">
      <dgm:prSet/>
      <dgm:spPr/>
      <dgm:t>
        <a:bodyPr/>
        <a:lstStyle/>
        <a:p>
          <a:endParaRPr lang="en-US"/>
        </a:p>
      </dgm:t>
    </dgm:pt>
    <dgm:pt modelId="{66EA2ACF-A5F2-FB48-9337-151E9FFE2DFD}">
      <dgm:prSet phldrT="[Text]"/>
      <dgm:spPr>
        <a:solidFill>
          <a:srgbClr val="FF2700">
            <a:alpha val="64706"/>
          </a:srgbClr>
        </a:solidFill>
      </dgm:spPr>
      <dgm:t>
        <a:bodyPr/>
        <a:lstStyle/>
        <a:p>
          <a:r>
            <a:rPr lang="en-US" dirty="0"/>
            <a:t>Minimum Threshold to Compete</a:t>
          </a:r>
        </a:p>
      </dgm:t>
    </dgm:pt>
    <dgm:pt modelId="{E4542114-0E64-3F4B-B597-3027DDFA8B9C}" type="sibTrans" cxnId="{A969012F-0961-754C-BCB9-C4440261071D}">
      <dgm:prSet/>
      <dgm:spPr/>
      <dgm:t>
        <a:bodyPr/>
        <a:lstStyle/>
        <a:p>
          <a:endParaRPr lang="en-US"/>
        </a:p>
      </dgm:t>
    </dgm:pt>
    <dgm:pt modelId="{AEE87CC5-5F56-F24A-B78D-17190D54479A}" type="parTrans" cxnId="{A969012F-0961-754C-BCB9-C4440261071D}">
      <dgm:prSet/>
      <dgm:spPr/>
      <dgm:t>
        <a:bodyPr/>
        <a:lstStyle/>
        <a:p>
          <a:endParaRPr lang="en-US"/>
        </a:p>
      </dgm:t>
    </dgm:pt>
    <dgm:pt modelId="{C13DC70F-9608-8649-BF4C-3C3403DAB2EF}" type="pres">
      <dgm:prSet presAssocID="{8DAAC9BF-AE46-CB4C-8AFE-213A2FCE9A7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7327C6F-1905-414B-AFB4-9F91E3CCF837}" type="pres">
      <dgm:prSet presAssocID="{66EA2ACF-A5F2-FB48-9337-151E9FFE2DFD}" presName="singleCycle" presStyleCnt="0"/>
      <dgm:spPr/>
    </dgm:pt>
    <dgm:pt modelId="{3B318FA6-AD00-B548-9818-0D7E4511D7CD}" type="pres">
      <dgm:prSet presAssocID="{66EA2ACF-A5F2-FB48-9337-151E9FFE2DFD}" presName="singleCenter" presStyleLbl="node1" presStyleIdx="0" presStyleCnt="4" custScaleX="80403" custScaleY="7682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BA4D4904-CF4D-2B4F-9C2E-DDA21BB4E961}" type="pres">
      <dgm:prSet presAssocID="{2EF1ABB4-6A2A-9C48-807C-59BA35CE714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BBD7398C-DF01-A54F-82A9-873CA86A20F8}" type="pres">
      <dgm:prSet presAssocID="{A2AADE97-6C0D-EA4B-B231-DB79A7509258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88F95E-F6CC-7A4A-81E3-845B729CAED5}" type="pres">
      <dgm:prSet presAssocID="{872C0FDA-FEFA-6141-9DC4-8E72679B67AD}" presName="Name56" presStyleLbl="parChTrans1D2" presStyleIdx="1" presStyleCnt="3"/>
      <dgm:spPr/>
      <dgm:t>
        <a:bodyPr/>
        <a:lstStyle/>
        <a:p>
          <a:endParaRPr lang="en-US"/>
        </a:p>
      </dgm:t>
    </dgm:pt>
    <dgm:pt modelId="{6AB0F729-054C-DE49-9D1E-D1EC7E02209C}" type="pres">
      <dgm:prSet presAssocID="{A01CC954-421E-1040-A26E-EF5448E0894A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F3279-914D-AC4C-93A8-E5CBE8D4770E}" type="pres">
      <dgm:prSet presAssocID="{5C47D814-8690-B44A-BF16-8D5B81302575}" presName="Name56" presStyleLbl="parChTrans1D2" presStyleIdx="2" presStyleCnt="3"/>
      <dgm:spPr/>
      <dgm:t>
        <a:bodyPr/>
        <a:lstStyle/>
        <a:p>
          <a:endParaRPr lang="en-US"/>
        </a:p>
      </dgm:t>
    </dgm:pt>
    <dgm:pt modelId="{06E1BE7D-A5AF-3441-A6B5-693B789F3024}" type="pres">
      <dgm:prSet presAssocID="{82C27406-3F4C-5F48-BE52-C14AEF8159EC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B17537-C67A-E34D-B9EB-E0141C62BEFF}" type="presOf" srcId="{66EA2ACF-A5F2-FB48-9337-151E9FFE2DFD}" destId="{3B318FA6-AD00-B548-9818-0D7E4511D7CD}" srcOrd="0" destOrd="0" presId="urn:microsoft.com/office/officeart/2008/layout/RadialCluster"/>
    <dgm:cxn modelId="{7999059B-B6AC-CF40-872F-CBDECD230C72}" type="presOf" srcId="{A2AADE97-6C0D-EA4B-B231-DB79A7509258}" destId="{BBD7398C-DF01-A54F-82A9-873CA86A20F8}" srcOrd="0" destOrd="0" presId="urn:microsoft.com/office/officeart/2008/layout/RadialCluster"/>
    <dgm:cxn modelId="{92063C48-151E-C74E-96E9-D89FA58D97B9}" srcId="{66EA2ACF-A5F2-FB48-9337-151E9FFE2DFD}" destId="{82C27406-3F4C-5F48-BE52-C14AEF8159EC}" srcOrd="2" destOrd="0" parTransId="{5C47D814-8690-B44A-BF16-8D5B81302575}" sibTransId="{2D10FB48-D174-CC49-93C9-8A55B8B3437B}"/>
    <dgm:cxn modelId="{15FE543F-7EE3-334C-B18B-D391655980A7}" srcId="{66EA2ACF-A5F2-FB48-9337-151E9FFE2DFD}" destId="{A01CC954-421E-1040-A26E-EF5448E0894A}" srcOrd="1" destOrd="0" parTransId="{872C0FDA-FEFA-6141-9DC4-8E72679B67AD}" sibTransId="{B4E630C2-14D9-5B4A-9931-1219D38B5DAE}"/>
    <dgm:cxn modelId="{472D6B39-4F2A-804D-A4D9-560E3B0B71A9}" srcId="{66EA2ACF-A5F2-FB48-9337-151E9FFE2DFD}" destId="{A2AADE97-6C0D-EA4B-B231-DB79A7509258}" srcOrd="0" destOrd="0" parTransId="{2EF1ABB4-6A2A-9C48-807C-59BA35CE7141}" sibTransId="{F22CD203-DD2F-3348-8EF1-155C0463BE60}"/>
    <dgm:cxn modelId="{A969012F-0961-754C-BCB9-C4440261071D}" srcId="{8DAAC9BF-AE46-CB4C-8AFE-213A2FCE9A77}" destId="{66EA2ACF-A5F2-FB48-9337-151E9FFE2DFD}" srcOrd="0" destOrd="0" parTransId="{AEE87CC5-5F56-F24A-B78D-17190D54479A}" sibTransId="{E4542114-0E64-3F4B-B597-3027DDFA8B9C}"/>
    <dgm:cxn modelId="{EDB67EF0-3763-5542-B55D-0302C6D779EF}" type="presOf" srcId="{8DAAC9BF-AE46-CB4C-8AFE-213A2FCE9A77}" destId="{C13DC70F-9608-8649-BF4C-3C3403DAB2EF}" srcOrd="0" destOrd="0" presId="urn:microsoft.com/office/officeart/2008/layout/RadialCluster"/>
    <dgm:cxn modelId="{DCB32A25-9DA2-FB4D-A11C-E183BA164CD7}" type="presOf" srcId="{2EF1ABB4-6A2A-9C48-807C-59BA35CE7141}" destId="{BA4D4904-CF4D-2B4F-9C2E-DDA21BB4E961}" srcOrd="0" destOrd="0" presId="urn:microsoft.com/office/officeart/2008/layout/RadialCluster"/>
    <dgm:cxn modelId="{2F7DE162-2031-5F4C-834C-576913DDD297}" type="presOf" srcId="{82C27406-3F4C-5F48-BE52-C14AEF8159EC}" destId="{06E1BE7D-A5AF-3441-A6B5-693B789F3024}" srcOrd="0" destOrd="0" presId="urn:microsoft.com/office/officeart/2008/layout/RadialCluster"/>
    <dgm:cxn modelId="{9A8E7BDA-94C6-BC45-AD44-D0BE10C31E5F}" type="presOf" srcId="{872C0FDA-FEFA-6141-9DC4-8E72679B67AD}" destId="{1388F95E-F6CC-7A4A-81E3-845B729CAED5}" srcOrd="0" destOrd="0" presId="urn:microsoft.com/office/officeart/2008/layout/RadialCluster"/>
    <dgm:cxn modelId="{D91C5445-E52E-5842-8A16-94D60C01F3EE}" type="presOf" srcId="{A01CC954-421E-1040-A26E-EF5448E0894A}" destId="{6AB0F729-054C-DE49-9D1E-D1EC7E02209C}" srcOrd="0" destOrd="0" presId="urn:microsoft.com/office/officeart/2008/layout/RadialCluster"/>
    <dgm:cxn modelId="{D173DD69-B1F1-154B-AF38-BD8B50AF89C3}" type="presOf" srcId="{5C47D814-8690-B44A-BF16-8D5B81302575}" destId="{DD5F3279-914D-AC4C-93A8-E5CBE8D4770E}" srcOrd="0" destOrd="0" presId="urn:microsoft.com/office/officeart/2008/layout/RadialCluster"/>
    <dgm:cxn modelId="{9ED2CBB5-E2C6-BB4A-9999-07F0A4A9E5A9}" type="presParOf" srcId="{C13DC70F-9608-8649-BF4C-3C3403DAB2EF}" destId="{27327C6F-1905-414B-AFB4-9F91E3CCF837}" srcOrd="0" destOrd="0" presId="urn:microsoft.com/office/officeart/2008/layout/RadialCluster"/>
    <dgm:cxn modelId="{6AD1F199-534B-054C-890A-864608EC202D}" type="presParOf" srcId="{27327C6F-1905-414B-AFB4-9F91E3CCF837}" destId="{3B318FA6-AD00-B548-9818-0D7E4511D7CD}" srcOrd="0" destOrd="0" presId="urn:microsoft.com/office/officeart/2008/layout/RadialCluster"/>
    <dgm:cxn modelId="{412FCDDF-DD80-AF43-AAAB-E13CF2FC0D43}" type="presParOf" srcId="{27327C6F-1905-414B-AFB4-9F91E3CCF837}" destId="{BA4D4904-CF4D-2B4F-9C2E-DDA21BB4E961}" srcOrd="1" destOrd="0" presId="urn:microsoft.com/office/officeart/2008/layout/RadialCluster"/>
    <dgm:cxn modelId="{9BF9F036-FB8C-0441-B2E7-DD534CA1A476}" type="presParOf" srcId="{27327C6F-1905-414B-AFB4-9F91E3CCF837}" destId="{BBD7398C-DF01-A54F-82A9-873CA86A20F8}" srcOrd="2" destOrd="0" presId="urn:microsoft.com/office/officeart/2008/layout/RadialCluster"/>
    <dgm:cxn modelId="{E855A679-489D-1242-AAAE-BE525E46C1FC}" type="presParOf" srcId="{27327C6F-1905-414B-AFB4-9F91E3CCF837}" destId="{1388F95E-F6CC-7A4A-81E3-845B729CAED5}" srcOrd="3" destOrd="0" presId="urn:microsoft.com/office/officeart/2008/layout/RadialCluster"/>
    <dgm:cxn modelId="{ED256CE7-568B-0647-B0B7-A4CA4080A886}" type="presParOf" srcId="{27327C6F-1905-414B-AFB4-9F91E3CCF837}" destId="{6AB0F729-054C-DE49-9D1E-D1EC7E02209C}" srcOrd="4" destOrd="0" presId="urn:microsoft.com/office/officeart/2008/layout/RadialCluster"/>
    <dgm:cxn modelId="{9F5C597D-FC3E-A541-A134-AFA8636D6587}" type="presParOf" srcId="{27327C6F-1905-414B-AFB4-9F91E3CCF837}" destId="{DD5F3279-914D-AC4C-93A8-E5CBE8D4770E}" srcOrd="5" destOrd="0" presId="urn:microsoft.com/office/officeart/2008/layout/RadialCluster"/>
    <dgm:cxn modelId="{ACAA0BD0-4B39-484B-9682-07E043715037}" type="presParOf" srcId="{27327C6F-1905-414B-AFB4-9F91E3CCF837}" destId="{06E1BE7D-A5AF-3441-A6B5-693B789F3024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18FA6-AD00-B548-9818-0D7E4511D7CD}">
      <dsp:nvSpPr>
        <dsp:cNvPr id="0" name=""/>
        <dsp:cNvSpPr/>
      </dsp:nvSpPr>
      <dsp:spPr>
        <a:xfrm>
          <a:off x="1618445" y="2709326"/>
          <a:ext cx="1028962" cy="983159"/>
        </a:xfrm>
        <a:prstGeom prst="roundRect">
          <a:avLst/>
        </a:prstGeom>
        <a:solidFill>
          <a:srgbClr val="FF2700">
            <a:alpha val="64706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Minimum Threshold to Compete</a:t>
          </a:r>
        </a:p>
      </dsp:txBody>
      <dsp:txXfrm>
        <a:off x="1666439" y="2757320"/>
        <a:ext cx="932974" cy="887171"/>
      </dsp:txXfrm>
    </dsp:sp>
    <dsp:sp modelId="{BA4D4904-CF4D-2B4F-9C2E-DDA21BB4E961}">
      <dsp:nvSpPr>
        <dsp:cNvPr id="0" name=""/>
        <dsp:cNvSpPr/>
      </dsp:nvSpPr>
      <dsp:spPr>
        <a:xfrm rot="16200000">
          <a:off x="1609930" y="2186329"/>
          <a:ext cx="10459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459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D7398C-DF01-A54F-82A9-873CA86A20F8}">
      <dsp:nvSpPr>
        <dsp:cNvPr id="0" name=""/>
        <dsp:cNvSpPr/>
      </dsp:nvSpPr>
      <dsp:spPr>
        <a:xfrm>
          <a:off x="1704208" y="805896"/>
          <a:ext cx="857436" cy="857436"/>
        </a:xfrm>
        <a:prstGeom prst="roundRect">
          <a:avLst/>
        </a:prstGeom>
        <a:solidFill>
          <a:srgbClr val="9DC3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Product Leadership</a:t>
          </a:r>
        </a:p>
      </dsp:txBody>
      <dsp:txXfrm>
        <a:off x="1746065" y="847753"/>
        <a:ext cx="773722" cy="773722"/>
      </dsp:txXfrm>
    </dsp:sp>
    <dsp:sp modelId="{1388F95E-F6CC-7A4A-81E3-845B729CAED5}">
      <dsp:nvSpPr>
        <dsp:cNvPr id="0" name=""/>
        <dsp:cNvSpPr/>
      </dsp:nvSpPr>
      <dsp:spPr>
        <a:xfrm rot="1800000">
          <a:off x="2588648" y="3717237"/>
          <a:ext cx="8771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7717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0F729-054C-DE49-9D1E-D1EC7E02209C}">
      <dsp:nvSpPr>
        <dsp:cNvPr id="0" name=""/>
        <dsp:cNvSpPr/>
      </dsp:nvSpPr>
      <dsp:spPr>
        <a:xfrm>
          <a:off x="3407067" y="3755334"/>
          <a:ext cx="857436" cy="857436"/>
        </a:xfrm>
        <a:prstGeom prst="roundRect">
          <a:avLst/>
        </a:prstGeom>
        <a:solidFill>
          <a:srgbClr val="9DC3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Customer Intimacy</a:t>
          </a:r>
        </a:p>
      </dsp:txBody>
      <dsp:txXfrm>
        <a:off x="3448924" y="3797191"/>
        <a:ext cx="773722" cy="773722"/>
      </dsp:txXfrm>
    </dsp:sp>
    <dsp:sp modelId="{DD5F3279-914D-AC4C-93A8-E5CBE8D4770E}">
      <dsp:nvSpPr>
        <dsp:cNvPr id="0" name=""/>
        <dsp:cNvSpPr/>
      </dsp:nvSpPr>
      <dsp:spPr>
        <a:xfrm rot="9000000">
          <a:off x="800026" y="3717237"/>
          <a:ext cx="8771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7717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E1BE7D-A5AF-3441-A6B5-693B789F3024}">
      <dsp:nvSpPr>
        <dsp:cNvPr id="0" name=""/>
        <dsp:cNvSpPr/>
      </dsp:nvSpPr>
      <dsp:spPr>
        <a:xfrm>
          <a:off x="1349" y="3755334"/>
          <a:ext cx="857436" cy="857436"/>
        </a:xfrm>
        <a:prstGeom prst="roundRect">
          <a:avLst/>
        </a:prstGeom>
        <a:solidFill>
          <a:srgbClr val="9DC3E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Operational Excellence</a:t>
          </a:r>
        </a:p>
      </dsp:txBody>
      <dsp:txXfrm>
        <a:off x="43206" y="3797191"/>
        <a:ext cx="773722" cy="773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194" y="136525"/>
            <a:ext cx="9389745" cy="544512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chemeClr val="accent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DDF0-6D3C-4277-AB36-132ECC7ACCF5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0FA28-B511-4565-8C8A-44DEE740C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274445"/>
            <a:ext cx="11704320" cy="417671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Disciplines Model was developed by Michael Treacy and Fred Wiersema in their book </a:t>
            </a:r>
            <a:r>
              <a:rPr 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Discipline of Market Leaders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suggests that in order to be viable a business must be successful in three key areas: Customer Intimacy, Product Leadership, and Operational Excellence. In addition, if an organization wants to become a market leader, it must excel in one of these areas.										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US" sz="1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 Leadership 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The Product Leadership discipline is about leading the category in product development. Often this discipline is a challenge for companies because it requires significant investment in product research and development, as well as continued investment in order to stay a step ahead of the competition. List how you will attain product leadership.</a:t>
            </a:r>
          </a:p>
          <a:p>
            <a:r>
              <a:rPr lang="en-US" sz="1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Operational Excellence 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This discipline centers around the principal of low price and hassle-free service. Basically, the company aspires to be the market leader through a combination of price and convenience. List how you will attain operational excellence.</a:t>
            </a:r>
          </a:p>
          <a:p>
            <a:r>
              <a:rPr lang="en-US" sz="1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Intimacy 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This discipline is about not only understanding the customer’s needs and wants, but rather going beyond that by providing a full range of services to help customers on demand. List how you will attain customer intimacy.</a:t>
            </a:r>
          </a:p>
          <a:p>
            <a:endParaRPr lang="en-US" sz="18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500" dirty="0">
              <a:solidFill>
                <a:srgbClr val="2D434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Value Disciplines Model Template</a:t>
            </a:r>
          </a:p>
        </p:txBody>
      </p:sp>
    </p:spTree>
    <p:extLst>
      <p:ext uri="{BB962C8B-B14F-4D97-AF65-F5344CB8AC3E}">
        <p14:creationId xmlns:p14="http://schemas.microsoft.com/office/powerpoint/2010/main" val="164324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Value Disciplines Model Template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F22BA80-CECC-544A-8923-FA1ABE905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168279"/>
              </p:ext>
            </p:extLst>
          </p:nvPr>
        </p:nvGraphicFramePr>
        <p:xfrm>
          <a:off x="324314" y="845386"/>
          <a:ext cx="426585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C0FC19-D16F-4613-BA15-B61266396D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273016"/>
              </p:ext>
            </p:extLst>
          </p:nvPr>
        </p:nvGraphicFramePr>
        <p:xfrm>
          <a:off x="5141229" y="1789022"/>
          <a:ext cx="6778266" cy="3531394"/>
        </p:xfrm>
        <a:graphic>
          <a:graphicData uri="http://schemas.openxmlformats.org/drawingml/2006/table">
            <a:tbl>
              <a:tblPr/>
              <a:tblGrid>
                <a:gridCol w="2259422">
                  <a:extLst>
                    <a:ext uri="{9D8B030D-6E8A-4147-A177-3AD203B41FA5}">
                      <a16:colId xmlns:a16="http://schemas.microsoft.com/office/drawing/2014/main" val="3347324676"/>
                    </a:ext>
                  </a:extLst>
                </a:gridCol>
                <a:gridCol w="2259422">
                  <a:extLst>
                    <a:ext uri="{9D8B030D-6E8A-4147-A177-3AD203B41FA5}">
                      <a16:colId xmlns:a16="http://schemas.microsoft.com/office/drawing/2014/main" val="785841679"/>
                    </a:ext>
                  </a:extLst>
                </a:gridCol>
                <a:gridCol w="2259422">
                  <a:extLst>
                    <a:ext uri="{9D8B030D-6E8A-4147-A177-3AD203B41FA5}">
                      <a16:colId xmlns:a16="http://schemas.microsoft.com/office/drawing/2014/main" val="1443822047"/>
                    </a:ext>
                  </a:extLst>
                </a:gridCol>
              </a:tblGrid>
              <a:tr h="4579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Product Leadership</a:t>
                      </a:r>
                    </a:p>
                  </a:txBody>
                  <a:tcPr marL="8114" marR="8114" marT="811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Operational Excellence</a:t>
                      </a:r>
                    </a:p>
                  </a:txBody>
                  <a:tcPr marL="8114" marR="8114" marT="811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Customer Intimacy</a:t>
                      </a:r>
                    </a:p>
                  </a:txBody>
                  <a:tcPr marL="8114" marR="8114" marT="811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35622"/>
                  </a:ext>
                </a:extLst>
              </a:tr>
              <a:tr h="3073450"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8114" marR="8114" marT="811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 </a:t>
                      </a:r>
                    </a:p>
                  </a:txBody>
                  <a:tcPr marL="8114" marR="8114" marT="811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 </a:t>
                      </a:r>
                    </a:p>
                  </a:txBody>
                  <a:tcPr marL="8114" marR="8114" marT="811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48369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B0FE0F5-AEFA-4530-BB4D-BA6FD6BCCD08}"/>
              </a:ext>
            </a:extLst>
          </p:cNvPr>
          <p:cNvCxnSpPr/>
          <p:nvPr/>
        </p:nvCxnSpPr>
        <p:spPr>
          <a:xfrm>
            <a:off x="2498987" y="2548298"/>
            <a:ext cx="1071846" cy="2040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687CE4-7283-4E68-A11D-98583B733EAF}"/>
              </a:ext>
            </a:extLst>
          </p:cNvPr>
          <p:cNvCxnSpPr>
            <a:cxnSpLocks/>
          </p:cNvCxnSpPr>
          <p:nvPr/>
        </p:nvCxnSpPr>
        <p:spPr>
          <a:xfrm flipH="1">
            <a:off x="1303643" y="4753394"/>
            <a:ext cx="23071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A5E6CD-6AC7-4FE5-87D9-44D3B8A3988C}"/>
              </a:ext>
            </a:extLst>
          </p:cNvPr>
          <p:cNvCxnSpPr>
            <a:cxnSpLocks/>
          </p:cNvCxnSpPr>
          <p:nvPr/>
        </p:nvCxnSpPr>
        <p:spPr>
          <a:xfrm flipH="1">
            <a:off x="1303643" y="2548298"/>
            <a:ext cx="1063129" cy="2040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19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9" ma:contentTypeDescription="Create a new document." ma:contentTypeScope="" ma:versionID="50cbc44397788b4434808b0e1e7a3615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04f4d911db0aedf61c310a51e40a826b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D2720B-28F1-4100-8F03-3AFF0D1F5C1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C0CCCF-26B9-481C-8C22-86A5EA907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4267</TotalTime>
  <Words>254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Roboto Black</vt:lpstr>
      <vt:lpstr>Office Theme</vt:lpstr>
      <vt:lpstr>Value Disciplines Model Template</vt:lpstr>
      <vt:lpstr>Value Disciplines Model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ITS</cp:lastModifiedBy>
  <cp:revision>51</cp:revision>
  <dcterms:created xsi:type="dcterms:W3CDTF">2018-02-04T00:01:51Z</dcterms:created>
  <dcterms:modified xsi:type="dcterms:W3CDTF">2021-12-01T00:31:35Z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