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0" r:id="rId5"/>
    <p:sldId id="283" r:id="rId6"/>
    <p:sldId id="28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0" autoAdjust="0"/>
    <p:restoredTop sz="94660"/>
  </p:normalViewPr>
  <p:slideViewPr>
    <p:cSldViewPr snapToGrid="0">
      <p:cViewPr varScale="1">
        <p:scale>
          <a:sx n="73" d="100"/>
          <a:sy n="73" d="100"/>
        </p:scale>
        <p:origin x="618"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oren Kaplan" userId="74b3a3c5-0de4-492b-9de0-324272078dd5" providerId="ADAL" clId="{C00FD6CF-33F3-48E2-822F-E8806847D663}"/>
  </pc:docChgLst>
  <pc:docChgLst>
    <pc:chgData name="Edwin Li" userId="511d25412f90d9f6" providerId="LiveId" clId="{8B8A9D5F-79D8-47D3-82E2-2B3506A9FC3E}"/>
    <pc:docChg chg="addSld modSld">
      <pc:chgData name="Edwin Li" userId="511d25412f90d9f6" providerId="LiveId" clId="{8B8A9D5F-79D8-47D3-82E2-2B3506A9FC3E}" dt="2019-08-22T00:38:47.058" v="0"/>
      <pc:docMkLst>
        <pc:docMk/>
      </pc:docMkLst>
      <pc:sldChg chg="add">
        <pc:chgData name="Edwin Li" userId="511d25412f90d9f6" providerId="LiveId" clId="{8B8A9D5F-79D8-47D3-82E2-2B3506A9FC3E}" dt="2019-08-22T00:38:47.058" v="0"/>
        <pc:sldMkLst>
          <pc:docMk/>
          <pc:sldMk cId="1633890286" sldId="261"/>
        </pc:sldMkLst>
      </pc:sldChg>
    </pc:docChg>
  </pc:docChgLst>
  <pc:docChgLst>
    <pc:chgData name="Soren Kaplan" userId="74b3a3c5-0de4-492b-9de0-324272078dd5" providerId="ADAL" clId="{C753B0C6-C656-4BC9-A04F-FFCD7E6643BB}"/>
  </pc:docChgLst>
  <pc:docChgLst>
    <pc:chgData name="Soren Kaplan" userId="74b3a3c5-0de4-492b-9de0-324272078dd5" providerId="ADAL" clId="{54D31045-32B1-425A-9A44-A4BD2BF6F077}"/>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703194" y="136525"/>
            <a:ext cx="9389745" cy="544512"/>
          </a:xfrm>
          <a:noFill/>
        </p:spPr>
        <p:txBody>
          <a:bodyPr>
            <a:normAutofit/>
          </a:bodyPr>
          <a:lstStyle>
            <a:lvl1pPr algn="l">
              <a:defRPr sz="2800">
                <a:solidFill>
                  <a:schemeClr val="accent1"/>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49268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EFFBDDF0-6D3C-4277-AB36-132ECC7ACCF5}" type="datetimeFigureOut">
              <a:rPr lang="en-US" smtClean="0"/>
              <a:t>12/1/2021</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t>‹#›</a:t>
            </a:fld>
            <a:endParaRPr lang="en-US"/>
          </a:p>
        </p:txBody>
      </p:sp>
    </p:spTree>
    <p:extLst>
      <p:ext uri="{BB962C8B-B14F-4D97-AF65-F5344CB8AC3E}">
        <p14:creationId xmlns:p14="http://schemas.microsoft.com/office/powerpoint/2010/main" val="722906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FBDDF0-6D3C-4277-AB36-132ECC7ACCF5}" type="datetimeFigureOut">
              <a:rPr lang="en-US" smtClean="0"/>
              <a:t>12/1/2021</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C0FA28-B511-4565-8C8A-44DEE740CC90}"/>
              </a:ext>
            </a:extLst>
          </p:cNvPr>
          <p:cNvSpPr>
            <a:spLocks noGrp="1"/>
          </p:cNvSpPr>
          <p:nvPr>
            <p:ph idx="1"/>
          </p:nvPr>
        </p:nvSpPr>
        <p:spPr>
          <a:xfrm>
            <a:off x="257175" y="1274445"/>
            <a:ext cx="11704320" cy="4176713"/>
          </a:xfrm>
        </p:spPr>
        <p:txBody>
          <a:bodyPr>
            <a:normAutofit/>
          </a:bodyPr>
          <a:lstStyle/>
          <a:p>
            <a:pPr marL="0" indent="0">
              <a:buNone/>
            </a:pPr>
            <a:r>
              <a:rPr lang="en-US" dirty="0">
                <a:solidFill>
                  <a:schemeClr val="accent1"/>
                </a:solidFill>
                <a:latin typeface="Calibri" panose="020F0502020204030204" pitchFamily="34" charset="0"/>
                <a:cs typeface="Calibri" panose="020F0502020204030204" pitchFamily="34" charset="0"/>
              </a:rPr>
              <a:t>Vision Statements define and describe the vibrant future an organization wishes to create and achieve. The intention of a vision is to guide, inspire, and motivate people to reach the desired end state for the organization. A compelling and bold Vision Statement articulates what the organization can become based on its mission and purpose. Designed to reward and serve the needs and desires of multiple stakeholder groups, Vision Statements are often used by companies to mobilize commitment towards achieving progress.												</a:t>
            </a:r>
            <a:endParaRPr lang="en-US" dirty="0">
              <a:solidFill>
                <a:srgbClr val="2D434D"/>
              </a:solidFill>
              <a:latin typeface="Calibri" panose="020F0502020204030204" pitchFamily="34" charset="0"/>
              <a:cs typeface="Calibri" panose="020F0502020204030204" pitchFamily="34" charset="0"/>
            </a:endParaRPr>
          </a:p>
          <a:p>
            <a:pPr marL="0" indent="0">
              <a:buNone/>
            </a:pPr>
            <a:r>
              <a:rPr lang="en-US" dirty="0">
                <a:solidFill>
                  <a:schemeClr val="accent1"/>
                </a:solidFill>
                <a:latin typeface="Calibri" panose="020F0502020204030204" pitchFamily="34" charset="0"/>
                <a:cs typeface="Calibri" panose="020F0502020204030204" pitchFamily="34" charset="0"/>
              </a:rPr>
              <a:t>Use the questions on the next slide to help create your Vision Statement.</a:t>
            </a:r>
          </a:p>
        </p:txBody>
      </p:sp>
      <p:sp>
        <p:nvSpPr>
          <p:cNvPr id="7" name="Title 6">
            <a:extLst>
              <a:ext uri="{FF2B5EF4-FFF2-40B4-BE49-F238E27FC236}">
                <a16:creationId xmlns:a16="http://schemas.microsoft.com/office/drawing/2014/main" id="{0E5312BC-D894-4EF1-B411-739DA565E3FB}"/>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Vision Statement Template</a:t>
            </a:r>
          </a:p>
        </p:txBody>
      </p:sp>
    </p:spTree>
    <p:extLst>
      <p:ext uri="{BB962C8B-B14F-4D97-AF65-F5344CB8AC3E}">
        <p14:creationId xmlns:p14="http://schemas.microsoft.com/office/powerpoint/2010/main" val="1643245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E5312BC-D894-4EF1-B411-739DA565E3FB}"/>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Vision Statement Template</a:t>
            </a:r>
          </a:p>
        </p:txBody>
      </p:sp>
      <p:graphicFrame>
        <p:nvGraphicFramePr>
          <p:cNvPr id="4" name="Table 3">
            <a:extLst>
              <a:ext uri="{FF2B5EF4-FFF2-40B4-BE49-F238E27FC236}">
                <a16:creationId xmlns:a16="http://schemas.microsoft.com/office/drawing/2014/main" id="{3295E21D-3C78-7F48-8E24-4729DFDF2FAD}"/>
              </a:ext>
            </a:extLst>
          </p:cNvPr>
          <p:cNvGraphicFramePr>
            <a:graphicFrameLocks noGrp="1"/>
          </p:cNvGraphicFramePr>
          <p:nvPr>
            <p:extLst>
              <p:ext uri="{D42A27DB-BD31-4B8C-83A1-F6EECF244321}">
                <p14:modId xmlns:p14="http://schemas.microsoft.com/office/powerpoint/2010/main" val="3822519923"/>
              </p:ext>
            </p:extLst>
          </p:nvPr>
        </p:nvGraphicFramePr>
        <p:xfrm>
          <a:off x="0" y="1655457"/>
          <a:ext cx="12192000" cy="3668356"/>
        </p:xfrm>
        <a:graphic>
          <a:graphicData uri="http://schemas.openxmlformats.org/drawingml/2006/table">
            <a:tbl>
              <a:tblPr/>
              <a:tblGrid>
                <a:gridCol w="4378220">
                  <a:extLst>
                    <a:ext uri="{9D8B030D-6E8A-4147-A177-3AD203B41FA5}">
                      <a16:colId xmlns:a16="http://schemas.microsoft.com/office/drawing/2014/main" val="747801610"/>
                    </a:ext>
                  </a:extLst>
                </a:gridCol>
                <a:gridCol w="7813780">
                  <a:extLst>
                    <a:ext uri="{9D8B030D-6E8A-4147-A177-3AD203B41FA5}">
                      <a16:colId xmlns:a16="http://schemas.microsoft.com/office/drawing/2014/main" val="2535241946"/>
                    </a:ext>
                  </a:extLst>
                </a:gridCol>
              </a:tblGrid>
              <a:tr h="917089">
                <a:tc>
                  <a:txBody>
                    <a:bodyPr/>
                    <a:lstStyle/>
                    <a:p>
                      <a:pPr algn="ctr" fontAlgn="ctr"/>
                      <a:r>
                        <a:rPr lang="en-US" sz="2000" b="1" i="0" u="none" strike="noStrike" dirty="0">
                          <a:solidFill>
                            <a:srgbClr val="FFFFFF"/>
                          </a:solidFill>
                          <a:effectLst/>
                          <a:latin typeface="Calibri" panose="020F0502020204030204" pitchFamily="34" charset="0"/>
                        </a:rPr>
                        <a:t>You vision of the ideal future:</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28CDE"/>
                    </a:solidFill>
                  </a:tcPr>
                </a:tc>
                <a:tc>
                  <a:txBody>
                    <a:bodyPr/>
                    <a:lstStyle/>
                    <a:p>
                      <a:pPr algn="ctr" fontAlgn="t"/>
                      <a:r>
                        <a:rPr lang="en-US" sz="1800" b="1" i="0" u="none" strike="noStrike" dirty="0">
                          <a:solidFill>
                            <a:schemeClr val="bg2">
                              <a:lumMod val="25000"/>
                            </a:schemeClr>
                          </a:solidFill>
                          <a:effectLst/>
                          <a:latin typeface="Calibri" panose="020F0502020204030204" pitchFamily="34" charset="0"/>
                        </a:rPr>
                        <a:t>Enter what you want the ideal future in the world to look like.</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312188618"/>
                  </a:ext>
                </a:extLst>
              </a:tr>
              <a:tr h="917089">
                <a:tc>
                  <a:txBody>
                    <a:bodyPr/>
                    <a:lstStyle/>
                    <a:p>
                      <a:pPr algn="ctr" fontAlgn="ctr"/>
                      <a:r>
                        <a:rPr lang="en-US" sz="2000" b="1" i="0" u="none" strike="noStrike" dirty="0">
                          <a:solidFill>
                            <a:srgbClr val="FFFFFF"/>
                          </a:solidFill>
                          <a:effectLst/>
                          <a:latin typeface="Calibri" panose="020F0502020204030204" pitchFamily="34" charset="0"/>
                        </a:rPr>
                        <a:t>The company path will be:</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28CDE"/>
                    </a:solidFill>
                  </a:tcPr>
                </a:tc>
                <a:tc>
                  <a:txBody>
                    <a:bodyPr/>
                    <a:lstStyle/>
                    <a:p>
                      <a:pPr algn="ctr" fontAlgn="t"/>
                      <a:r>
                        <a:rPr lang="en-US" sz="1800" b="1" i="0" u="none" strike="noStrike" dirty="0">
                          <a:solidFill>
                            <a:schemeClr val="bg2">
                              <a:lumMod val="25000"/>
                            </a:schemeClr>
                          </a:solidFill>
                          <a:effectLst/>
                          <a:latin typeface="Calibri" panose="020F0502020204030204" pitchFamily="34" charset="0"/>
                        </a:rPr>
                        <a:t>Enter the trajectory of your company.</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851153935"/>
                  </a:ext>
                </a:extLst>
              </a:tr>
              <a:tr h="917089">
                <a:tc>
                  <a:txBody>
                    <a:bodyPr/>
                    <a:lstStyle/>
                    <a:p>
                      <a:pPr algn="ctr" fontAlgn="ctr"/>
                      <a:r>
                        <a:rPr lang="en-US" sz="2000" b="1" i="0" u="none" strike="noStrike" dirty="0">
                          <a:solidFill>
                            <a:srgbClr val="FFFFFF"/>
                          </a:solidFill>
                          <a:effectLst/>
                          <a:latin typeface="Calibri" panose="020F0502020204030204" pitchFamily="34" charset="0"/>
                        </a:rPr>
                        <a:t>The metrics of success will be:</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28CDE"/>
                    </a:solidFill>
                  </a:tcPr>
                </a:tc>
                <a:tc>
                  <a:txBody>
                    <a:bodyPr/>
                    <a:lstStyle/>
                    <a:p>
                      <a:pPr algn="ctr" fontAlgn="t"/>
                      <a:r>
                        <a:rPr lang="en-US" sz="1800" b="1" i="0" u="none" strike="noStrike" dirty="0">
                          <a:solidFill>
                            <a:schemeClr val="bg2">
                              <a:lumMod val="25000"/>
                            </a:schemeClr>
                          </a:solidFill>
                          <a:effectLst/>
                          <a:latin typeface="Calibri" panose="020F0502020204030204" pitchFamily="34" charset="0"/>
                        </a:rPr>
                        <a:t>Enter how you will measure future success.</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897928199"/>
                  </a:ext>
                </a:extLst>
              </a:tr>
              <a:tr h="917089">
                <a:tc>
                  <a:txBody>
                    <a:bodyPr/>
                    <a:lstStyle/>
                    <a:p>
                      <a:pPr algn="ctr" fontAlgn="ctr"/>
                      <a:r>
                        <a:rPr lang="en-US" sz="2800" b="1" i="0" u="none" strike="noStrike" dirty="0">
                          <a:solidFill>
                            <a:schemeClr val="bg1"/>
                          </a:solidFill>
                          <a:effectLst/>
                          <a:latin typeface="Calibri" panose="020F0502020204030204" pitchFamily="34" charset="0"/>
                        </a:rPr>
                        <a:t>Vision Statement</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B200"/>
                    </a:solidFill>
                  </a:tcPr>
                </a:tc>
                <a:tc>
                  <a:txBody>
                    <a:bodyPr/>
                    <a:lstStyle/>
                    <a:p>
                      <a:pPr algn="ctr" fontAlgn="t"/>
                      <a:r>
                        <a:rPr lang="en-US" sz="1800" b="1" i="0" u="none" strike="noStrike" dirty="0">
                          <a:solidFill>
                            <a:schemeClr val="bg2">
                              <a:lumMod val="25000"/>
                            </a:schemeClr>
                          </a:solidFill>
                          <a:effectLst/>
                          <a:latin typeface="Calibri" panose="020F0502020204030204" pitchFamily="34" charset="0"/>
                        </a:rPr>
                        <a:t>Use the answers from the above to write your Vision Statement.</a:t>
                      </a:r>
                    </a:p>
                  </a:txBody>
                  <a:tcPr marL="9278" marR="9278" marT="927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extLst>
                  <a:ext uri="{0D108BD9-81ED-4DB2-BD59-A6C34878D82A}">
                    <a16:rowId xmlns:a16="http://schemas.microsoft.com/office/drawing/2014/main" val="2513804496"/>
                  </a:ext>
                </a:extLst>
              </a:tr>
            </a:tbl>
          </a:graphicData>
        </a:graphic>
      </p:graphicFrame>
    </p:spTree>
    <p:extLst>
      <p:ext uri="{BB962C8B-B14F-4D97-AF65-F5344CB8AC3E}">
        <p14:creationId xmlns:p14="http://schemas.microsoft.com/office/powerpoint/2010/main" val="3497745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sign on the side of a road&#10;&#10;Description automatically generated">
            <a:extLst>
              <a:ext uri="{FF2B5EF4-FFF2-40B4-BE49-F238E27FC236}">
                <a16:creationId xmlns:a16="http://schemas.microsoft.com/office/drawing/2014/main" id="{9DA68F42-F73A-4460-A9AB-00D0B3DB51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6525" y="847951"/>
            <a:ext cx="8354385" cy="5568109"/>
          </a:xfrm>
          <a:prstGeom prst="rect">
            <a:avLst/>
          </a:prstGeom>
        </p:spPr>
      </p:pic>
      <p:sp>
        <p:nvSpPr>
          <p:cNvPr id="7" name="Title 6">
            <a:extLst>
              <a:ext uri="{FF2B5EF4-FFF2-40B4-BE49-F238E27FC236}">
                <a16:creationId xmlns:a16="http://schemas.microsoft.com/office/drawing/2014/main" id="{0E5312BC-D894-4EF1-B411-739DA565E3FB}"/>
              </a:ext>
            </a:extLst>
          </p:cNvPr>
          <p:cNvSpPr>
            <a:spLocks noGrp="1"/>
          </p:cNvSpPr>
          <p:nvPr>
            <p:ph type="title"/>
          </p:nvPr>
        </p:nvSpPr>
        <p:spPr/>
        <p:txBody>
          <a:bodyPr/>
          <a:lstStyle/>
          <a:p>
            <a:r>
              <a:rPr lang="en-US" b="1" dirty="0">
                <a:latin typeface="Calibri" panose="020F0502020204030204" pitchFamily="34" charset="0"/>
                <a:cs typeface="Calibri" panose="020F0502020204030204" pitchFamily="34" charset="0"/>
              </a:rPr>
              <a:t>Vision Statement Template</a:t>
            </a:r>
          </a:p>
        </p:txBody>
      </p:sp>
      <p:sp>
        <p:nvSpPr>
          <p:cNvPr id="2" name="TextBox 1">
            <a:extLst>
              <a:ext uri="{FF2B5EF4-FFF2-40B4-BE49-F238E27FC236}">
                <a16:creationId xmlns:a16="http://schemas.microsoft.com/office/drawing/2014/main" id="{D56610C8-6D37-40AB-B92D-CD7FC17C3F83}"/>
              </a:ext>
            </a:extLst>
          </p:cNvPr>
          <p:cNvSpPr txBox="1"/>
          <p:nvPr/>
        </p:nvSpPr>
        <p:spPr>
          <a:xfrm>
            <a:off x="2228472" y="1586371"/>
            <a:ext cx="7947003" cy="584775"/>
          </a:xfrm>
          <a:prstGeom prst="rect">
            <a:avLst/>
          </a:prstGeom>
          <a:noFill/>
        </p:spPr>
        <p:txBody>
          <a:bodyPr wrap="square" rtlCol="0">
            <a:spAutoFit/>
          </a:bodyPr>
          <a:lstStyle/>
          <a:p>
            <a:pPr algn="ctr"/>
            <a:r>
              <a:rPr lang="en-US" sz="3200" b="1" dirty="0"/>
              <a:t>Enter Vision Here</a:t>
            </a:r>
          </a:p>
        </p:txBody>
      </p:sp>
    </p:spTree>
    <p:extLst>
      <p:ext uri="{BB962C8B-B14F-4D97-AF65-F5344CB8AC3E}">
        <p14:creationId xmlns:p14="http://schemas.microsoft.com/office/powerpoint/2010/main" val="17722444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9" ma:contentTypeDescription="Create a new document." ma:contentTypeScope="" ma:versionID="50cbc44397788b4434808b0e1e7a3615">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04f4d911db0aedf61c310a51e40a826b"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6BB515-2F14-43B0-8DC0-FB6315D4BDBC}">
  <ds:schemaRefs>
    <ds:schemaRef ds:uri="http://schemas.microsoft.com/sharepoint/v3/contenttype/forms"/>
  </ds:schemaRefs>
</ds:datastoreItem>
</file>

<file path=customXml/itemProps2.xml><?xml version="1.0" encoding="utf-8"?>
<ds:datastoreItem xmlns:ds="http://schemas.openxmlformats.org/officeDocument/2006/customXml" ds:itemID="{1FD2720B-28F1-4100-8F03-3AFF0D1F5C1E}">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53C0CCCF-26B9-481C-8C22-86A5EA9073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4098</TotalTime>
  <Words>188</Words>
  <Application>Microsoft Office PowerPoint</Application>
  <PresentationFormat>Widescreen</PresentationFormat>
  <Paragraphs>14</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Roboto</vt:lpstr>
      <vt:lpstr>Roboto Black</vt:lpstr>
      <vt:lpstr>Office Theme</vt:lpstr>
      <vt:lpstr>Vision Statement Template</vt:lpstr>
      <vt:lpstr>Vision Statement Template</vt:lpstr>
      <vt:lpstr>Vision Statement Template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ITS</cp:lastModifiedBy>
  <cp:revision>42</cp:revision>
  <dcterms:created xsi:type="dcterms:W3CDTF">2018-02-04T00:01:51Z</dcterms:created>
  <dcterms:modified xsi:type="dcterms:W3CDTF">2021-12-01T00:33:10Z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